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56" r:id="rId3"/>
    <p:sldId id="257" r:id="rId4"/>
    <p:sldId id="267" r:id="rId5"/>
    <p:sldId id="258" r:id="rId6"/>
    <p:sldId id="266" r:id="rId7"/>
    <p:sldId id="259" r:id="rId8"/>
    <p:sldId id="260" r:id="rId9"/>
    <p:sldId id="268" r:id="rId10"/>
    <p:sldId id="261" r:id="rId11"/>
    <p:sldId id="262" r:id="rId12"/>
    <p:sldId id="263" r:id="rId13"/>
    <p:sldId id="264" r:id="rId14"/>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0" d="100"/>
          <a:sy n="100" d="100"/>
        </p:scale>
        <p:origin x="95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0"/>
            <a:ext cx="12185778"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D2DBFB75-DDE5-E8E8-44E7-DADA98F3E33C}"/>
              </a:ext>
            </a:extLst>
          </p:cNvPr>
          <p:cNvPicPr>
            <a:picLocks noChangeAspect="1"/>
          </p:cNvPicPr>
          <p:nvPr/>
        </p:nvPicPr>
        <p:blipFill>
          <a:blip r:embed="rId2"/>
          <a:srcRect t="120" b="9873"/>
          <a:stretch/>
        </p:blipFill>
        <p:spPr>
          <a:xfrm>
            <a:off x="20" y="1282"/>
            <a:ext cx="12188805" cy="6856718"/>
          </a:xfrm>
          <a:prstGeom prst="rect">
            <a:avLst/>
          </a:prstGeom>
        </p:spPr>
      </p:pic>
    </p:spTree>
    <p:extLst>
      <p:ext uri="{BB962C8B-B14F-4D97-AF65-F5344CB8AC3E}">
        <p14:creationId xmlns:p14="http://schemas.microsoft.com/office/powerpoint/2010/main" val="2534292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1963" y="212293"/>
            <a:ext cx="4825538" cy="2858363"/>
          </a:xfrm>
        </p:spPr>
        <p:txBody>
          <a:bodyPr>
            <a:normAutofit/>
          </a:bodyPr>
          <a:lstStyle/>
          <a:p>
            <a:pPr algn="l">
              <a:lnSpc>
                <a:spcPct val="90000"/>
              </a:lnSpc>
            </a:pPr>
            <a:r>
              <a:rPr lang="en-US" sz="6600" dirty="0">
                <a:solidFill>
                  <a:schemeClr val="bg1"/>
                </a:solidFill>
              </a:rPr>
              <a:t>Remaining Faithful Till the End</a:t>
            </a:r>
          </a:p>
        </p:txBody>
      </p:sp>
      <p:sp>
        <p:nvSpPr>
          <p:cNvPr id="3" name="Subtitle 2"/>
          <p:cNvSpPr>
            <a:spLocks noGrp="1"/>
          </p:cNvSpPr>
          <p:nvPr>
            <p:ph type="subTitle" idx="1"/>
          </p:nvPr>
        </p:nvSpPr>
        <p:spPr>
          <a:xfrm>
            <a:off x="115504" y="3282948"/>
            <a:ext cx="5548328" cy="2725739"/>
          </a:xfrm>
        </p:spPr>
        <p:txBody>
          <a:bodyPr>
            <a:normAutofit/>
          </a:bodyPr>
          <a:lstStyle/>
          <a:p>
            <a:pPr algn="l">
              <a:lnSpc>
                <a:spcPct val="90000"/>
              </a:lnSpc>
            </a:pPr>
            <a:r>
              <a:rPr lang="en-US" dirty="0">
                <a:solidFill>
                  <a:schemeClr val="bg1"/>
                </a:solidFill>
              </a:rPr>
              <a:t>Hebrews 10:23 – Let us hold firmly to the confession of our hope without wavering, for He who promised is faithful.</a:t>
            </a:r>
          </a:p>
        </p:txBody>
      </p:sp>
      <p:pic>
        <p:nvPicPr>
          <p:cNvPr id="4" name="Picture 3">
            <a:extLst>
              <a:ext uri="{FF2B5EF4-FFF2-40B4-BE49-F238E27FC236}">
                <a16:creationId xmlns:a16="http://schemas.microsoft.com/office/drawing/2014/main" id="{DCA3F764-9548-B98C-981E-E3EAA18F01E9}"/>
              </a:ext>
            </a:extLst>
          </p:cNvPr>
          <p:cNvPicPr>
            <a:picLocks noChangeAspect="1"/>
          </p:cNvPicPr>
          <p:nvPr/>
        </p:nvPicPr>
        <p:blipFill>
          <a:blip r:embed="rId2"/>
          <a:srcRect l="25651" r="2" b="2"/>
          <a:stretch/>
        </p:blipFill>
        <p:spPr>
          <a:xfrm>
            <a:off x="6094412" y="841375"/>
            <a:ext cx="525960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1" name="Freeform: Shape 10">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412" y="4138312"/>
            <a:ext cx="525960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412" y="4138312"/>
            <a:ext cx="525960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3602" y="688851"/>
            <a:ext cx="4389881" cy="1323439"/>
          </a:xfrm>
        </p:spPr>
        <p:txBody>
          <a:bodyPr anchor="t">
            <a:normAutofit/>
          </a:bodyPr>
          <a:lstStyle/>
          <a:p>
            <a:r>
              <a:rPr lang="en-US" sz="4000" dirty="0">
                <a:solidFill>
                  <a:schemeClr val="bg1"/>
                </a:solidFill>
              </a:rPr>
              <a:t>Peter’s Denial &amp; Jesus’ Prayer</a:t>
            </a:r>
          </a:p>
        </p:txBody>
      </p:sp>
      <p:sp>
        <p:nvSpPr>
          <p:cNvPr id="3" name="Content Placeholder 2"/>
          <p:cNvSpPr>
            <a:spLocks noGrp="1"/>
          </p:cNvSpPr>
          <p:nvPr>
            <p:ph idx="1"/>
          </p:nvPr>
        </p:nvSpPr>
        <p:spPr>
          <a:xfrm>
            <a:off x="317635" y="2088681"/>
            <a:ext cx="5447898" cy="4080467"/>
          </a:xfrm>
        </p:spPr>
        <p:txBody>
          <a:bodyPr>
            <a:normAutofit/>
          </a:bodyPr>
          <a:lstStyle/>
          <a:p>
            <a:pPr marL="0" indent="0">
              <a:lnSpc>
                <a:spcPct val="90000"/>
              </a:lnSpc>
              <a:buNone/>
            </a:pPr>
            <a:r>
              <a:rPr lang="en-US" dirty="0">
                <a:solidFill>
                  <a:schemeClr val="bg1">
                    <a:alpha val="80000"/>
                  </a:schemeClr>
                </a:solidFill>
              </a:rPr>
              <a:t>Luke 22:31-32 (NASB)</a:t>
            </a:r>
          </a:p>
          <a:p>
            <a:pPr marL="0" indent="0">
              <a:lnSpc>
                <a:spcPct val="90000"/>
              </a:lnSpc>
              <a:buNone/>
            </a:pPr>
            <a:r>
              <a:rPr lang="en-US" dirty="0">
                <a:solidFill>
                  <a:schemeClr val="bg1">
                    <a:alpha val="80000"/>
                  </a:schemeClr>
                </a:solidFill>
              </a:rPr>
              <a:t>“Simon, Simon, behold, Satan has demanded to sift you men like wheat; but I have prayed for you, that your faith will not fail; and you, when you have turned back, strengthen your brothers.”</a:t>
            </a:r>
          </a:p>
        </p:txBody>
      </p:sp>
      <p:pic>
        <p:nvPicPr>
          <p:cNvPr id="4" name="Picture 3">
            <a:extLst>
              <a:ext uri="{FF2B5EF4-FFF2-40B4-BE49-F238E27FC236}">
                <a16:creationId xmlns:a16="http://schemas.microsoft.com/office/drawing/2014/main" id="{2611003C-817F-EF6A-9FE6-469DA2DF655A}"/>
              </a:ext>
            </a:extLst>
          </p:cNvPr>
          <p:cNvPicPr>
            <a:picLocks noChangeAspect="1"/>
          </p:cNvPicPr>
          <p:nvPr/>
        </p:nvPicPr>
        <p:blipFill>
          <a:blip r:embed="rId2"/>
          <a:srcRect l="16253" r="20126"/>
          <a:stretch/>
        </p:blipFill>
        <p:spPr>
          <a:xfrm>
            <a:off x="6094412" y="841375"/>
            <a:ext cx="525960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4412" y="4138312"/>
            <a:ext cx="5259605" cy="1410656"/>
            <a:chOff x="6096000" y="4138312"/>
            <a:chExt cx="5260975" cy="1410656"/>
          </a:xfrm>
        </p:grpSpPr>
        <p:sp>
          <p:nvSpPr>
            <p:cNvPr id="12" name="Freeform: Shape 1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D1C09A-65B5-0E27-00C3-CD48B6D7D58C}"/>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DF14BD85-FB88-B490-B281-D2E109C69A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4" name="Straight Connector 23">
            <a:extLst>
              <a:ext uri="{FF2B5EF4-FFF2-40B4-BE49-F238E27FC236}">
                <a16:creationId xmlns:a16="http://schemas.microsoft.com/office/drawing/2014/main" id="{1228AA1B-E05D-1D51-893A-422C8E1280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177" y="2026340"/>
            <a:ext cx="521957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6A1B69-F797-C700-E980-B4D1A715B377}"/>
              </a:ext>
            </a:extLst>
          </p:cNvPr>
          <p:cNvSpPr>
            <a:spLocks noGrp="1"/>
          </p:cNvSpPr>
          <p:nvPr>
            <p:ph idx="1"/>
          </p:nvPr>
        </p:nvSpPr>
        <p:spPr>
          <a:xfrm>
            <a:off x="126173" y="115193"/>
            <a:ext cx="12062651" cy="6627614"/>
          </a:xfrm>
        </p:spPr>
        <p:txBody>
          <a:bodyPr>
            <a:normAutofit/>
          </a:bodyPr>
          <a:lstStyle/>
          <a:p>
            <a:pPr marL="0" indent="0">
              <a:lnSpc>
                <a:spcPct val="90000"/>
              </a:lnSpc>
              <a:buNone/>
            </a:pPr>
            <a:r>
              <a:rPr lang="en-US" sz="2800" dirty="0">
                <a:solidFill>
                  <a:schemeClr val="bg1"/>
                </a:solidFill>
              </a:rPr>
              <a:t>Luke 22:54-62</a:t>
            </a:r>
          </a:p>
          <a:p>
            <a:pPr marL="0" indent="0">
              <a:lnSpc>
                <a:spcPct val="90000"/>
              </a:lnSpc>
              <a:buNone/>
            </a:pPr>
            <a:r>
              <a:rPr lang="en-US" sz="2800" dirty="0">
                <a:solidFill>
                  <a:schemeClr val="bg1"/>
                </a:solidFill>
              </a:rPr>
              <a:t>Peter Denies Jesus</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54 Then they seized him and led him away, bringing him into the high priest's house, and Peter was following at a distance. 55 And when they had kindled a fire in the middle of the courtyard and sat down together, Peter sat down among them. 56 Then a servant girl, seeing him as he sat in the light and looking closely at him, said, “This man also was with him.” 57 But he denied it, saying, “Woman, I do not know him.” 58 And a little later someone else saw him and said, “You also are one of them.” But Peter said, “Man, I am not.” 59 And after an interval of about an hour still another insisted, saying, “Certainly this man also was with him, for he too is a Galilean.” 60 But Peter said, “Man, I do not know what you are talking about.” And immediately, while he was still speaking, the rooster crowed. 61 And the Lord turned and looked at Peter. And Peter remembered the saying of the Lord, how he had said to him, “Before the rooster crows today, you will deny me three times.” 62 And he went out and wept bitterly.</a:t>
            </a:r>
          </a:p>
        </p:txBody>
      </p:sp>
      <p:sp>
        <p:nvSpPr>
          <p:cNvPr id="26" name="Rectangle 25">
            <a:extLst>
              <a:ext uri="{FF2B5EF4-FFF2-40B4-BE49-F238E27FC236}">
                <a16:creationId xmlns:a16="http://schemas.microsoft.com/office/drawing/2014/main" id="{EAF388A5-11A0-FA6C-F0D4-E3961A6D4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73" y="115193"/>
            <a:ext cx="1193647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349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8474" y="318313"/>
            <a:ext cx="4389881" cy="1323439"/>
          </a:xfrm>
        </p:spPr>
        <p:txBody>
          <a:bodyPr anchor="t">
            <a:normAutofit/>
          </a:bodyPr>
          <a:lstStyle/>
          <a:p>
            <a:r>
              <a:rPr lang="en-US" sz="4000" dirty="0">
                <a:solidFill>
                  <a:schemeClr val="bg1"/>
                </a:solidFill>
              </a:rPr>
              <a:t>Peter’s Restoration</a:t>
            </a:r>
          </a:p>
        </p:txBody>
      </p:sp>
      <p:sp>
        <p:nvSpPr>
          <p:cNvPr id="3" name="Content Placeholder 2"/>
          <p:cNvSpPr>
            <a:spLocks noGrp="1"/>
          </p:cNvSpPr>
          <p:nvPr>
            <p:ph idx="1"/>
          </p:nvPr>
        </p:nvSpPr>
        <p:spPr>
          <a:xfrm>
            <a:off x="279133" y="1848051"/>
            <a:ext cx="4948729" cy="3752649"/>
          </a:xfrm>
        </p:spPr>
        <p:txBody>
          <a:bodyPr>
            <a:normAutofit/>
          </a:bodyPr>
          <a:lstStyle/>
          <a:p>
            <a:pPr marL="0" indent="0">
              <a:lnSpc>
                <a:spcPct val="90000"/>
              </a:lnSpc>
              <a:buNone/>
            </a:pPr>
            <a:r>
              <a:rPr lang="en-US" sz="2800" dirty="0">
                <a:solidFill>
                  <a:schemeClr val="bg1">
                    <a:alpha val="80000"/>
                  </a:schemeClr>
                </a:solidFill>
              </a:rPr>
              <a:t>John 21:17 (NASB)</a:t>
            </a:r>
          </a:p>
          <a:p>
            <a:pPr marL="0" indent="0">
              <a:lnSpc>
                <a:spcPct val="90000"/>
              </a:lnSpc>
              <a:buNone/>
            </a:pPr>
            <a:r>
              <a:rPr lang="en-US" sz="2800" dirty="0">
                <a:solidFill>
                  <a:schemeClr val="bg1">
                    <a:alpha val="80000"/>
                  </a:schemeClr>
                </a:solidFill>
              </a:rPr>
              <a:t>He said to him the third time, “Simon, son of John, do you love Me?” Peter was hurt because He said to him the third time, “Do you love Me?” And he said to Him, “Lord, You know all things; You know that I love You.” Jesus said to him, “Tend My sheep.”</a:t>
            </a:r>
          </a:p>
        </p:txBody>
      </p:sp>
      <p:grpSp>
        <p:nvGrpSpPr>
          <p:cNvPr id="11"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4412" y="841376"/>
            <a:ext cx="525960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Picture 3">
            <a:extLst>
              <a:ext uri="{FF2B5EF4-FFF2-40B4-BE49-F238E27FC236}">
                <a16:creationId xmlns:a16="http://schemas.microsoft.com/office/drawing/2014/main" id="{6936BA2A-981A-5A5C-2FD6-571227DBCC55}"/>
              </a:ext>
            </a:extLst>
          </p:cNvPr>
          <p:cNvPicPr>
            <a:picLocks noChangeAspect="1"/>
          </p:cNvPicPr>
          <p:nvPr/>
        </p:nvPicPr>
        <p:blipFill>
          <a:blip r:embed="rId3"/>
          <a:stretch>
            <a:fillRect/>
          </a:stretch>
        </p:blipFill>
        <p:spPr>
          <a:xfrm>
            <a:off x="6540228" y="1460558"/>
            <a:ext cx="4367974" cy="28438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723D3F-7802-FEA5-AF55-E30A4A09E156}"/>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4" name="Straight Connector 23">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177" y="2026340"/>
            <a:ext cx="521957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3FFFE9A-BB0D-C48B-409F-A15F1FE70CCE}"/>
              </a:ext>
            </a:extLst>
          </p:cNvPr>
          <p:cNvSpPr>
            <a:spLocks noGrp="1"/>
          </p:cNvSpPr>
          <p:nvPr>
            <p:ph idx="1"/>
          </p:nvPr>
        </p:nvSpPr>
        <p:spPr>
          <a:xfrm>
            <a:off x="126173" y="115193"/>
            <a:ext cx="12062651" cy="6627614"/>
          </a:xfrm>
        </p:spPr>
        <p:txBody>
          <a:bodyPr>
            <a:normAutofit fontScale="92500" lnSpcReduction="10000"/>
          </a:bodyPr>
          <a:lstStyle/>
          <a:p>
            <a:pPr marL="0" indent="0">
              <a:lnSpc>
                <a:spcPct val="90000"/>
              </a:lnSpc>
              <a:buNone/>
            </a:pPr>
            <a:r>
              <a:rPr lang="en-US" sz="2800" dirty="0">
                <a:solidFill>
                  <a:schemeClr val="bg1"/>
                </a:solidFill>
              </a:rPr>
              <a:t>The Parable of the Lost Son</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11 Jesus continued: “There was a man who had two sons. 12 The younger one said to his father, ‘Father, give me my share of the estate.’ So he divided his property between them.</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13 “Not long after that, the younger son got together all he had, set off for a distant country and there squandered his wealth in wild living. 14 After he had spent everything, there was a severe famine in that whole country, and he began to be in need. 15 So he went and hired himself out to a citizen of that country, who sent him to his fields to feed pigs. 16 He longed to fill his stomach with the pods that the pigs were eating, but no one gave him anything.</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17 “When he came to his senses, he said, ‘How many of my father’s hired servants have food to spare, and here I am starving to death! 18 I will set out and go back to my father and say to him: Father, I have sinned against heaven and against you. 19 I am no longer worthy to be called your son; make me like one of your hired servants.’</a:t>
            </a:r>
          </a:p>
        </p:txBody>
      </p:sp>
      <p:sp>
        <p:nvSpPr>
          <p:cNvPr id="26" name="Rectangle 25">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73" y="115193"/>
            <a:ext cx="1193647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811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7467" y="318313"/>
            <a:ext cx="4389881" cy="1323439"/>
          </a:xfrm>
        </p:spPr>
        <p:txBody>
          <a:bodyPr anchor="t">
            <a:normAutofit/>
          </a:bodyPr>
          <a:lstStyle/>
          <a:p>
            <a:r>
              <a:rPr lang="en-US" sz="4000" dirty="0">
                <a:solidFill>
                  <a:schemeClr val="bg1"/>
                </a:solidFill>
              </a:rPr>
              <a:t>The Prodigal Son</a:t>
            </a:r>
          </a:p>
        </p:txBody>
      </p:sp>
      <p:sp>
        <p:nvSpPr>
          <p:cNvPr id="3" name="Content Placeholder 2"/>
          <p:cNvSpPr>
            <a:spLocks noGrp="1"/>
          </p:cNvSpPr>
          <p:nvPr>
            <p:ph idx="1"/>
          </p:nvPr>
        </p:nvSpPr>
        <p:spPr>
          <a:xfrm>
            <a:off x="180290" y="1641752"/>
            <a:ext cx="5623743" cy="3738770"/>
          </a:xfrm>
        </p:spPr>
        <p:txBody>
          <a:bodyPr>
            <a:normAutofit/>
          </a:bodyPr>
          <a:lstStyle/>
          <a:p>
            <a:pPr marL="0" indent="0">
              <a:buNone/>
            </a:pPr>
            <a:r>
              <a:rPr lang="en-US" dirty="0">
                <a:solidFill>
                  <a:schemeClr val="bg1">
                    <a:alpha val="80000"/>
                  </a:schemeClr>
                </a:solidFill>
              </a:rPr>
              <a:t>Luke 15:20 (NASB)</a:t>
            </a:r>
          </a:p>
          <a:p>
            <a:pPr marL="0" indent="0">
              <a:buNone/>
            </a:pPr>
            <a:r>
              <a:rPr lang="en-US" dirty="0">
                <a:solidFill>
                  <a:schemeClr val="bg1">
                    <a:alpha val="80000"/>
                  </a:schemeClr>
                </a:solidFill>
              </a:rPr>
              <a:t>So he set out and came to his father. But when he was still a long way off, his father saw him and felt compassion for him, and ran and embraced him and kissed him.</a:t>
            </a:r>
          </a:p>
        </p:txBody>
      </p:sp>
      <p:pic>
        <p:nvPicPr>
          <p:cNvPr id="4" name="Picture 3">
            <a:extLst>
              <a:ext uri="{FF2B5EF4-FFF2-40B4-BE49-F238E27FC236}">
                <a16:creationId xmlns:a16="http://schemas.microsoft.com/office/drawing/2014/main" id="{4DADA124-06BF-B8F6-DCF0-A5A77001F8F2}"/>
              </a:ext>
            </a:extLst>
          </p:cNvPr>
          <p:cNvPicPr>
            <a:picLocks noChangeAspect="1"/>
          </p:cNvPicPr>
          <p:nvPr/>
        </p:nvPicPr>
        <p:blipFill>
          <a:blip r:embed="rId2"/>
          <a:srcRect l="4794" r="1" b="1"/>
          <a:stretch/>
        </p:blipFill>
        <p:spPr>
          <a:xfrm>
            <a:off x="6094412" y="841375"/>
            <a:ext cx="525960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4412" y="4138312"/>
            <a:ext cx="5259605" cy="1410656"/>
            <a:chOff x="6096000" y="4138312"/>
            <a:chExt cx="5260975" cy="1410656"/>
          </a:xfrm>
        </p:grpSpPr>
        <p:sp>
          <p:nvSpPr>
            <p:cNvPr id="12" name="Freeform: Shape 1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4587" y="179655"/>
            <a:ext cx="5572445" cy="1323439"/>
          </a:xfrm>
        </p:spPr>
        <p:txBody>
          <a:bodyPr anchor="t">
            <a:normAutofit/>
          </a:bodyPr>
          <a:lstStyle/>
          <a:p>
            <a:r>
              <a:rPr lang="en-US" sz="4000" dirty="0">
                <a:solidFill>
                  <a:schemeClr val="bg1"/>
                </a:solidFill>
              </a:rPr>
              <a:t>Solomon’s Reflection</a:t>
            </a:r>
          </a:p>
        </p:txBody>
      </p:sp>
      <p:sp>
        <p:nvSpPr>
          <p:cNvPr id="3" name="Content Placeholder 2"/>
          <p:cNvSpPr>
            <a:spLocks noGrp="1"/>
          </p:cNvSpPr>
          <p:nvPr>
            <p:ph idx="1"/>
          </p:nvPr>
        </p:nvSpPr>
        <p:spPr>
          <a:xfrm>
            <a:off x="241214" y="1503093"/>
            <a:ext cx="5640405" cy="4645025"/>
          </a:xfrm>
        </p:spPr>
        <p:txBody>
          <a:bodyPr>
            <a:normAutofit/>
          </a:bodyPr>
          <a:lstStyle/>
          <a:p>
            <a:pPr marL="0" indent="0">
              <a:buNone/>
            </a:pPr>
            <a:r>
              <a:rPr lang="en-US" dirty="0">
                <a:solidFill>
                  <a:schemeClr val="bg1">
                    <a:alpha val="80000"/>
                  </a:schemeClr>
                </a:solidFill>
              </a:rPr>
              <a:t>Ecclesiastes 12:13-14 (NASB)</a:t>
            </a:r>
          </a:p>
          <a:p>
            <a:pPr marL="0" indent="0">
              <a:buNone/>
            </a:pPr>
            <a:r>
              <a:rPr lang="en-US" dirty="0">
                <a:solidFill>
                  <a:schemeClr val="bg1">
                    <a:alpha val="80000"/>
                  </a:schemeClr>
                </a:solidFill>
              </a:rPr>
              <a:t>The conclusion, when everything has been heard, is: fear God and keep His commandments, because this applies to every person. For God will bring every act to judgment, everything which is hidden, whether it is good or evil.</a:t>
            </a:r>
          </a:p>
        </p:txBody>
      </p:sp>
      <p:pic>
        <p:nvPicPr>
          <p:cNvPr id="4" name="Picture 3">
            <a:extLst>
              <a:ext uri="{FF2B5EF4-FFF2-40B4-BE49-F238E27FC236}">
                <a16:creationId xmlns:a16="http://schemas.microsoft.com/office/drawing/2014/main" id="{FE22A2BE-CADE-B162-D488-7B8E4468EC6E}"/>
              </a:ext>
            </a:extLst>
          </p:cNvPr>
          <p:cNvPicPr>
            <a:picLocks noChangeAspect="1"/>
          </p:cNvPicPr>
          <p:nvPr/>
        </p:nvPicPr>
        <p:blipFill>
          <a:blip r:embed="rId2"/>
          <a:srcRect l="28926" r="1393" b="-1"/>
          <a:stretch/>
        </p:blipFill>
        <p:spPr>
          <a:xfrm>
            <a:off x="6094412" y="841375"/>
            <a:ext cx="525960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4412" y="4138312"/>
            <a:ext cx="5259605" cy="1410656"/>
            <a:chOff x="6096000" y="4138312"/>
            <a:chExt cx="5260975" cy="1410656"/>
          </a:xfrm>
        </p:grpSpPr>
        <p:sp>
          <p:nvSpPr>
            <p:cNvPr id="12" name="Freeform: Shape 1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326D82-9FF6-22C6-F63A-435762A86112}"/>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7C7922E9-9277-CDBD-1225-56B5E1DCB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4" name="Straight Connector 23">
            <a:extLst>
              <a:ext uri="{FF2B5EF4-FFF2-40B4-BE49-F238E27FC236}">
                <a16:creationId xmlns:a16="http://schemas.microsoft.com/office/drawing/2014/main" id="{77408AA0-4102-8AC7-D8BB-76594FA2A52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177" y="2026340"/>
            <a:ext cx="521957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D53990-E8C6-4DD6-6C14-52ABB074B478}"/>
              </a:ext>
            </a:extLst>
          </p:cNvPr>
          <p:cNvSpPr>
            <a:spLocks noGrp="1"/>
          </p:cNvSpPr>
          <p:nvPr>
            <p:ph idx="1"/>
          </p:nvPr>
        </p:nvSpPr>
        <p:spPr>
          <a:xfrm>
            <a:off x="126173" y="115193"/>
            <a:ext cx="12062651" cy="6627614"/>
          </a:xfrm>
        </p:spPr>
        <p:txBody>
          <a:bodyPr>
            <a:normAutofit fontScale="85000" lnSpcReduction="20000"/>
          </a:bodyPr>
          <a:lstStyle/>
          <a:p>
            <a:pPr marL="0" indent="0">
              <a:lnSpc>
                <a:spcPct val="90000"/>
              </a:lnSpc>
              <a:buNone/>
            </a:pPr>
            <a:r>
              <a:rPr lang="en-US" sz="2800" dirty="0">
                <a:solidFill>
                  <a:schemeClr val="bg1"/>
                </a:solidFill>
              </a:rPr>
              <a:t>2 Samuel 12:1-14</a:t>
            </a:r>
          </a:p>
          <a:p>
            <a:pPr marL="0" indent="0">
              <a:lnSpc>
                <a:spcPct val="90000"/>
              </a:lnSpc>
              <a:buNone/>
            </a:pPr>
            <a:endParaRPr lang="en-US" sz="2800">
              <a:solidFill>
                <a:schemeClr val="bg1"/>
              </a:solidFill>
            </a:endParaRPr>
          </a:p>
          <a:p>
            <a:pPr marL="0" indent="0">
              <a:lnSpc>
                <a:spcPct val="90000"/>
              </a:lnSpc>
              <a:buNone/>
            </a:pPr>
            <a:r>
              <a:rPr lang="en-US" sz="2800">
                <a:solidFill>
                  <a:schemeClr val="bg1"/>
                </a:solidFill>
              </a:rPr>
              <a:t>Nathan </a:t>
            </a:r>
            <a:r>
              <a:rPr lang="en-US" sz="2800" dirty="0">
                <a:solidFill>
                  <a:schemeClr val="bg1"/>
                </a:solidFill>
              </a:rPr>
              <a:t>Rebukes David</a:t>
            </a:r>
          </a:p>
          <a:p>
            <a:pPr marL="0" indent="0">
              <a:lnSpc>
                <a:spcPct val="90000"/>
              </a:lnSpc>
              <a:buNone/>
            </a:pPr>
            <a:r>
              <a:rPr lang="en-US" sz="2800" dirty="0">
                <a:solidFill>
                  <a:schemeClr val="bg1"/>
                </a:solidFill>
              </a:rPr>
              <a:t>12 The Lord sent Nathan to David. When he came to him, he said, “There were two men in a certain town, one rich and the other poor. 2 The rich man had a very large number of sheep and cattle, 3 but the poor man had nothing except one little ewe lamb he had bought. He raised it, and it grew up with him and his children. It shared his food, drank from his cup and even slept in his arms. It was like a daughter to him.</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4 “Now a traveler came to the rich man, but the rich man refrained from taking one of his own sheep or cattle to prepare a meal for the traveler who had come to him. Instead, he took the ewe lamb that belonged to the poor man and prepared it for the one who had come to him.”</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5 David burned with anger against the man and said to Nathan, “As surely as the Lord lives, the man who did this must die! 6 He must pay for that lamb four times over, because he did such a thing and had no pity.”</a:t>
            </a:r>
          </a:p>
          <a:p>
            <a:pPr marL="0" indent="0">
              <a:lnSpc>
                <a:spcPct val="90000"/>
              </a:lnSpc>
              <a:buNone/>
            </a:pPr>
            <a:endParaRPr lang="en-US" sz="2800" dirty="0">
              <a:solidFill>
                <a:schemeClr val="bg1"/>
              </a:solidFill>
            </a:endParaRPr>
          </a:p>
          <a:p>
            <a:pPr marL="0" indent="0">
              <a:lnSpc>
                <a:spcPct val="90000"/>
              </a:lnSpc>
              <a:buNone/>
            </a:pPr>
            <a:r>
              <a:rPr lang="en-US" sz="2800" dirty="0">
                <a:solidFill>
                  <a:schemeClr val="bg1"/>
                </a:solidFill>
              </a:rPr>
              <a:t>7 Then Nathan said to David, “You are the man! This is what the Lord, the God of Israel, says: ‘I anointed you king over Israel, and I delivered you from the hand of Saul. 8 I gave your master’s house to you, and your master’s wives into your arms. I gave you all Israel and Judah. And if all this had been too little, I would have given you even more. 9 Why did you despise the word of the Lord by doing what is evil in his eyes?</a:t>
            </a:r>
          </a:p>
        </p:txBody>
      </p:sp>
      <p:sp>
        <p:nvSpPr>
          <p:cNvPr id="26" name="Rectangle 25">
            <a:extLst>
              <a:ext uri="{FF2B5EF4-FFF2-40B4-BE49-F238E27FC236}">
                <a16:creationId xmlns:a16="http://schemas.microsoft.com/office/drawing/2014/main" id="{D49EE2D6-A5AC-5458-A292-AF8729E6B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73" y="115193"/>
            <a:ext cx="1193647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9071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8591" y="187593"/>
            <a:ext cx="5553194" cy="986690"/>
          </a:xfrm>
        </p:spPr>
        <p:txBody>
          <a:bodyPr anchor="t">
            <a:normAutofit/>
          </a:bodyPr>
          <a:lstStyle/>
          <a:p>
            <a:r>
              <a:rPr lang="en-US" sz="4000" dirty="0">
                <a:solidFill>
                  <a:schemeClr val="bg1"/>
                </a:solidFill>
              </a:rPr>
              <a:t>David’s Repentance</a:t>
            </a:r>
          </a:p>
        </p:txBody>
      </p:sp>
      <p:sp>
        <p:nvSpPr>
          <p:cNvPr id="3" name="Content Placeholder 2"/>
          <p:cNvSpPr>
            <a:spLocks noGrp="1"/>
          </p:cNvSpPr>
          <p:nvPr>
            <p:ph idx="1"/>
          </p:nvPr>
        </p:nvSpPr>
        <p:spPr>
          <a:xfrm>
            <a:off x="173838" y="1361876"/>
            <a:ext cx="5803450" cy="4933046"/>
          </a:xfrm>
        </p:spPr>
        <p:txBody>
          <a:bodyPr>
            <a:normAutofit/>
          </a:bodyPr>
          <a:lstStyle/>
          <a:p>
            <a:pPr marL="0" indent="0">
              <a:lnSpc>
                <a:spcPct val="90000"/>
              </a:lnSpc>
              <a:buNone/>
            </a:pPr>
            <a:r>
              <a:rPr lang="en-US" dirty="0">
                <a:solidFill>
                  <a:schemeClr val="bg1">
                    <a:alpha val="80000"/>
                  </a:schemeClr>
                </a:solidFill>
              </a:rPr>
              <a:t>Psalm 51:10-12 (NASB)</a:t>
            </a:r>
          </a:p>
          <a:p>
            <a:pPr marL="0" indent="0">
              <a:lnSpc>
                <a:spcPct val="90000"/>
              </a:lnSpc>
              <a:buNone/>
            </a:pPr>
            <a:r>
              <a:rPr lang="en-US" dirty="0">
                <a:solidFill>
                  <a:schemeClr val="bg1">
                    <a:alpha val="80000"/>
                  </a:schemeClr>
                </a:solidFill>
              </a:rPr>
              <a:t>Create in me a clean heart, God, and renew a steadfast spirit within me. Do not cast me away from Your presence, and do not take Your Holy Spirit from me. Restore to me the joy of Your salvation, and sustain me with a willing spirit.</a:t>
            </a:r>
          </a:p>
        </p:txBody>
      </p:sp>
      <p:pic>
        <p:nvPicPr>
          <p:cNvPr id="4" name="Picture 3">
            <a:extLst>
              <a:ext uri="{FF2B5EF4-FFF2-40B4-BE49-F238E27FC236}">
                <a16:creationId xmlns:a16="http://schemas.microsoft.com/office/drawing/2014/main" id="{CCD43A20-8B3A-1F65-1651-9B84D4F9AFE5}"/>
              </a:ext>
            </a:extLst>
          </p:cNvPr>
          <p:cNvPicPr>
            <a:picLocks noChangeAspect="1"/>
          </p:cNvPicPr>
          <p:nvPr/>
        </p:nvPicPr>
        <p:blipFill>
          <a:blip r:embed="rId2"/>
          <a:srcRect l="18784" r="17806"/>
          <a:stretch/>
        </p:blipFill>
        <p:spPr>
          <a:xfrm>
            <a:off x="6094412" y="841375"/>
            <a:ext cx="525960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4412" y="4138312"/>
            <a:ext cx="5259605" cy="1410656"/>
            <a:chOff x="6096000" y="4138312"/>
            <a:chExt cx="5260975" cy="1410656"/>
          </a:xfrm>
        </p:grpSpPr>
        <p:sp>
          <p:nvSpPr>
            <p:cNvPr id="12" name="Freeform: Shape 1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1214" y="318313"/>
            <a:ext cx="4389881" cy="1323439"/>
          </a:xfrm>
        </p:spPr>
        <p:txBody>
          <a:bodyPr anchor="t">
            <a:normAutofit/>
          </a:bodyPr>
          <a:lstStyle/>
          <a:p>
            <a:r>
              <a:rPr lang="en-US" sz="4000" dirty="0">
                <a:solidFill>
                  <a:schemeClr val="bg1"/>
                </a:solidFill>
              </a:rPr>
              <a:t>There’s Always a Way Back</a:t>
            </a:r>
          </a:p>
        </p:txBody>
      </p:sp>
      <p:sp>
        <p:nvSpPr>
          <p:cNvPr id="3" name="Content Placeholder 2"/>
          <p:cNvSpPr>
            <a:spLocks noGrp="1"/>
          </p:cNvSpPr>
          <p:nvPr>
            <p:ph idx="1"/>
          </p:nvPr>
        </p:nvSpPr>
        <p:spPr>
          <a:xfrm>
            <a:off x="135336" y="2172080"/>
            <a:ext cx="5959075" cy="4450101"/>
          </a:xfrm>
        </p:spPr>
        <p:txBody>
          <a:bodyPr>
            <a:normAutofit fontScale="85000" lnSpcReduction="10000"/>
          </a:bodyPr>
          <a:lstStyle/>
          <a:p>
            <a:pPr marL="0" indent="0">
              <a:buNone/>
            </a:pPr>
            <a:r>
              <a:rPr lang="en-US" dirty="0">
                <a:solidFill>
                  <a:schemeClr val="bg1">
                    <a:alpha val="80000"/>
                  </a:schemeClr>
                </a:solidFill>
              </a:rPr>
              <a:t>Romans 8:1 (NASB)</a:t>
            </a:r>
          </a:p>
          <a:p>
            <a:pPr marL="0" indent="0">
              <a:buNone/>
            </a:pPr>
            <a:r>
              <a:rPr lang="en-US" dirty="0">
                <a:solidFill>
                  <a:schemeClr val="bg1">
                    <a:alpha val="80000"/>
                  </a:schemeClr>
                </a:solidFill>
              </a:rPr>
              <a:t>Therefore there is now no condemnation at all for those who are in Christ Jesus.</a:t>
            </a:r>
          </a:p>
          <a:p>
            <a:pPr marL="0" indent="0">
              <a:buNone/>
            </a:pPr>
            <a:endParaRPr lang="en-US" dirty="0">
              <a:solidFill>
                <a:schemeClr val="bg1">
                  <a:alpha val="80000"/>
                </a:schemeClr>
              </a:solidFill>
            </a:endParaRPr>
          </a:p>
          <a:p>
            <a:pPr marL="0" indent="0">
              <a:buNone/>
            </a:pPr>
            <a:r>
              <a:rPr lang="en-US" dirty="0">
                <a:solidFill>
                  <a:schemeClr val="bg1">
                    <a:alpha val="80000"/>
                  </a:schemeClr>
                </a:solidFill>
              </a:rPr>
              <a:t>Jacob and Esau</a:t>
            </a:r>
          </a:p>
          <a:p>
            <a:pPr marL="0" indent="0">
              <a:buNone/>
            </a:pPr>
            <a:r>
              <a:rPr lang="en-US" dirty="0">
                <a:solidFill>
                  <a:schemeClr val="bg1">
                    <a:alpha val="80000"/>
                  </a:schemeClr>
                </a:solidFill>
              </a:rPr>
              <a:t>Genesis 35:1 “Then God said to Jacob. “Arise, go up to Bethel and live there, and make an alter there to God, who appeared to you when you fled from your brother Esau</a:t>
            </a:r>
          </a:p>
        </p:txBody>
      </p:sp>
      <p:pic>
        <p:nvPicPr>
          <p:cNvPr id="4" name="Picture 3">
            <a:extLst>
              <a:ext uri="{FF2B5EF4-FFF2-40B4-BE49-F238E27FC236}">
                <a16:creationId xmlns:a16="http://schemas.microsoft.com/office/drawing/2014/main" id="{A742A571-034E-068B-90F5-08EC7898D43E}"/>
              </a:ext>
            </a:extLst>
          </p:cNvPr>
          <p:cNvPicPr>
            <a:picLocks noChangeAspect="1"/>
          </p:cNvPicPr>
          <p:nvPr/>
        </p:nvPicPr>
        <p:blipFill>
          <a:blip r:embed="rId2"/>
          <a:srcRect l="18136" r="18173" b="2"/>
          <a:stretch/>
        </p:blipFill>
        <p:spPr>
          <a:xfrm>
            <a:off x="6094412" y="841375"/>
            <a:ext cx="525960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4412" y="4138312"/>
            <a:ext cx="5259605" cy="1410656"/>
            <a:chOff x="6096000" y="4138312"/>
            <a:chExt cx="5260975" cy="1410656"/>
          </a:xfrm>
        </p:grpSpPr>
        <p:sp>
          <p:nvSpPr>
            <p:cNvPr id="12" name="Freeform: Shape 11">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230D06-9C11-14D6-2208-1D1F52265B46}"/>
              </a:ext>
            </a:extLst>
          </p:cNvPr>
          <p:cNvPicPr>
            <a:picLocks noChangeAspect="1"/>
          </p:cNvPicPr>
          <p:nvPr/>
        </p:nvPicPr>
        <p:blipFill>
          <a:blip r:embed="rId3"/>
          <a:srcRect l="719" r="5188" b="-1"/>
          <a:stretch/>
        </p:blipFill>
        <p:spPr>
          <a:xfrm>
            <a:off x="3978613" y="10"/>
            <a:ext cx="8210210" cy="6857990"/>
          </a:xfrm>
          <a:prstGeom prst="rect">
            <a:avLst/>
          </a:prstGeom>
        </p:spPr>
      </p:pic>
      <p:sp>
        <p:nvSpPr>
          <p:cNvPr id="2" name="Title 1"/>
          <p:cNvSpPr>
            <a:spLocks noGrp="1"/>
          </p:cNvSpPr>
          <p:nvPr>
            <p:ph type="title"/>
          </p:nvPr>
        </p:nvSpPr>
        <p:spPr>
          <a:xfrm>
            <a:off x="0" y="24667"/>
            <a:ext cx="3821194" cy="1055103"/>
          </a:xfrm>
        </p:spPr>
        <p:txBody>
          <a:bodyPr>
            <a:normAutofit/>
          </a:bodyPr>
          <a:lstStyle/>
          <a:p>
            <a:r>
              <a:rPr lang="en-US" sz="4000" dirty="0"/>
              <a:t>GPS Grace</a:t>
            </a:r>
          </a:p>
        </p:txBody>
      </p:sp>
      <p:sp>
        <p:nvSpPr>
          <p:cNvPr id="3" name="Content Placeholder 2"/>
          <p:cNvSpPr>
            <a:spLocks noGrp="1"/>
          </p:cNvSpPr>
          <p:nvPr>
            <p:ph idx="1"/>
          </p:nvPr>
        </p:nvSpPr>
        <p:spPr>
          <a:xfrm>
            <a:off x="0" y="1189059"/>
            <a:ext cx="4065787" cy="5644274"/>
          </a:xfrm>
        </p:spPr>
        <p:txBody>
          <a:bodyPr>
            <a:normAutofit lnSpcReduction="10000"/>
          </a:bodyPr>
          <a:lstStyle/>
          <a:p>
            <a:pPr marL="0" indent="0">
              <a:lnSpc>
                <a:spcPct val="90000"/>
              </a:lnSpc>
              <a:buNone/>
            </a:pPr>
            <a:r>
              <a:rPr lang="en-US" sz="2800" dirty="0"/>
              <a:t>GPS that is constantly Recalculating</a:t>
            </a:r>
          </a:p>
          <a:p>
            <a:pPr marL="0" indent="0">
              <a:lnSpc>
                <a:spcPct val="90000"/>
              </a:lnSpc>
              <a:buNone/>
            </a:pPr>
            <a:endParaRPr lang="en-US" sz="2800" dirty="0"/>
          </a:p>
          <a:p>
            <a:pPr marL="0" indent="0">
              <a:lnSpc>
                <a:spcPct val="90000"/>
              </a:lnSpc>
              <a:buNone/>
            </a:pPr>
            <a:r>
              <a:rPr lang="en-US" sz="2800" dirty="0"/>
              <a:t>We take the wrong road, and instead of yelling, God calmly says:</a:t>
            </a:r>
          </a:p>
          <a:p>
            <a:pPr marL="0" indent="0">
              <a:lnSpc>
                <a:spcPct val="90000"/>
              </a:lnSpc>
              <a:buNone/>
            </a:pPr>
            <a:endParaRPr lang="en-US" sz="2800" dirty="0"/>
          </a:p>
          <a:p>
            <a:pPr marL="0" indent="0">
              <a:lnSpc>
                <a:spcPct val="90000"/>
              </a:lnSpc>
              <a:buNone/>
            </a:pPr>
            <a:r>
              <a:rPr lang="en-US" sz="2800" dirty="0"/>
              <a:t>“Recalculating… take the next right and come back to Me.”</a:t>
            </a:r>
          </a:p>
          <a:p>
            <a:pPr marL="0" indent="0">
              <a:lnSpc>
                <a:spcPct val="90000"/>
              </a:lnSpc>
              <a:buNone/>
            </a:pPr>
            <a:endParaRPr lang="en-US" sz="2800" dirty="0"/>
          </a:p>
          <a:p>
            <a:pPr marL="0" indent="0">
              <a:lnSpc>
                <a:spcPct val="90000"/>
              </a:lnSpc>
              <a:buNone/>
            </a:pPr>
            <a:r>
              <a:rPr lang="en-US" sz="2800" dirty="0"/>
              <a:t>God never cancels the destination- He just helps us find a new way there</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3ADCBE7-9330-1CDA-00EB-CDD12DB722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90"/>
            <a:ext cx="12188824"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5786" y="-4290"/>
            <a:ext cx="10757252" cy="1228299"/>
          </a:xfrm>
        </p:spPr>
        <p:txBody>
          <a:bodyPr>
            <a:normAutofit/>
          </a:bodyPr>
          <a:lstStyle/>
          <a:p>
            <a:r>
              <a:rPr lang="en-US" sz="4000" dirty="0"/>
              <a:t>Conclusion: Stay the Course</a:t>
            </a:r>
          </a:p>
        </p:txBody>
      </p:sp>
      <p:sp>
        <p:nvSpPr>
          <p:cNvPr id="3" name="Content Placeholder 2"/>
          <p:cNvSpPr>
            <a:spLocks noGrp="1"/>
          </p:cNvSpPr>
          <p:nvPr>
            <p:ph idx="1"/>
          </p:nvPr>
        </p:nvSpPr>
        <p:spPr>
          <a:xfrm>
            <a:off x="0" y="1729117"/>
            <a:ext cx="6341997" cy="5047068"/>
          </a:xfrm>
        </p:spPr>
        <p:txBody>
          <a:bodyPr anchor="ctr">
            <a:normAutofit lnSpcReduction="10000"/>
          </a:bodyPr>
          <a:lstStyle/>
          <a:p>
            <a:pPr marL="0" indent="0">
              <a:buNone/>
            </a:pPr>
            <a:r>
              <a:rPr lang="en-US" sz="2800" dirty="0"/>
              <a:t>No matter what you've done...</a:t>
            </a:r>
          </a:p>
          <a:p>
            <a:pPr marL="0" indent="0">
              <a:buNone/>
            </a:pPr>
            <a:r>
              <a:rPr lang="en-US" sz="2800" dirty="0"/>
              <a:t>• Like Peter, you can come back and lead.</a:t>
            </a:r>
          </a:p>
          <a:p>
            <a:pPr marL="0" indent="0">
              <a:buNone/>
            </a:pPr>
            <a:r>
              <a:rPr lang="en-US" sz="2800" dirty="0"/>
              <a:t>• Like the prodigal, you can return to the Father.</a:t>
            </a:r>
          </a:p>
          <a:p>
            <a:pPr marL="0" indent="0">
              <a:buNone/>
            </a:pPr>
            <a:r>
              <a:rPr lang="en-US" sz="2800" dirty="0"/>
              <a:t>• Like Solomon, you can find wisdom again.</a:t>
            </a:r>
          </a:p>
          <a:p>
            <a:pPr marL="0" indent="0">
              <a:buNone/>
            </a:pPr>
            <a:r>
              <a:rPr lang="en-US" sz="2800" dirty="0"/>
              <a:t>• Like David, you can be forgiven and restored.</a:t>
            </a:r>
          </a:p>
          <a:p>
            <a:pPr marL="0" indent="0">
              <a:buNone/>
            </a:pPr>
            <a:endParaRPr lang="en-US" sz="2800" dirty="0"/>
          </a:p>
          <a:p>
            <a:pPr marL="0" indent="0">
              <a:buNone/>
            </a:pPr>
            <a:r>
              <a:rPr lang="en-US" sz="2800" b="1" dirty="0"/>
              <a:t>Stay faithful. God is not done with you yet!</a:t>
            </a:r>
          </a:p>
        </p:txBody>
      </p:sp>
      <p:pic>
        <p:nvPicPr>
          <p:cNvPr id="4" name="Picture 3">
            <a:extLst>
              <a:ext uri="{FF2B5EF4-FFF2-40B4-BE49-F238E27FC236}">
                <a16:creationId xmlns:a16="http://schemas.microsoft.com/office/drawing/2014/main" id="{B6C2985A-E279-730B-42FC-0BD30E261142}"/>
              </a:ext>
            </a:extLst>
          </p:cNvPr>
          <p:cNvPicPr>
            <a:picLocks noChangeAspect="1"/>
          </p:cNvPicPr>
          <p:nvPr/>
        </p:nvPicPr>
        <p:blipFill>
          <a:blip r:embed="rId2"/>
          <a:stretch>
            <a:fillRect/>
          </a:stretch>
        </p:blipFill>
        <p:spPr>
          <a:xfrm>
            <a:off x="6189598" y="1866807"/>
            <a:ext cx="5771368" cy="326207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36</TotalTime>
  <Words>1307</Words>
  <Application>Microsoft Office PowerPoint</Application>
  <PresentationFormat>Custom</PresentationFormat>
  <Paragraphs>60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Remaining Faithful Till the End</vt:lpstr>
      <vt:lpstr>Peter’s Denial &amp; Jesus’ Prayer</vt:lpstr>
      <vt:lpstr>PowerPoint Presentation</vt:lpstr>
      <vt:lpstr>Peter’s Restoration</vt:lpstr>
      <vt:lpstr>PowerPoint Presentation</vt:lpstr>
      <vt:lpstr>The Prodigal Son</vt:lpstr>
      <vt:lpstr>Solomon’s Reflection</vt:lpstr>
      <vt:lpstr>PowerPoint Presentation</vt:lpstr>
      <vt:lpstr>David’s Repentance</vt:lpstr>
      <vt:lpstr>There’s Always a Way Back</vt:lpstr>
      <vt:lpstr>GPS Grace</vt:lpstr>
      <vt:lpstr>Conclusion: Stay the Course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Simmons, Thomas - Washington, DC</cp:lastModifiedBy>
  <cp:revision>2</cp:revision>
  <dcterms:created xsi:type="dcterms:W3CDTF">2013-01-27T09:14:16Z</dcterms:created>
  <dcterms:modified xsi:type="dcterms:W3CDTF">2025-05-17T19:49:59Z</dcterms:modified>
  <cp:category/>
</cp:coreProperties>
</file>