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1"/>
  </p:sldMasterIdLst>
  <p:sldIdLst>
    <p:sldId id="266" r:id="rId2"/>
    <p:sldId id="256" r:id="rId3"/>
    <p:sldId id="257" r:id="rId4"/>
    <p:sldId id="258" r:id="rId5"/>
    <p:sldId id="259" r:id="rId6"/>
    <p:sldId id="261" r:id="rId7"/>
    <p:sldId id="260" r:id="rId8"/>
    <p:sldId id="262" r:id="rId9"/>
    <p:sldId id="263" r:id="rId10"/>
    <p:sldId id="264" r:id="rId11"/>
    <p:sldId id="265"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10" autoAdjust="0"/>
    <p:restoredTop sz="94660"/>
  </p:normalViewPr>
  <p:slideViewPr>
    <p:cSldViewPr snapToGrid="0">
      <p:cViewPr varScale="1">
        <p:scale>
          <a:sx n="97" d="100"/>
          <a:sy n="97" d="100"/>
        </p:scale>
        <p:origin x="45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28808-26D1-4F4B-96F4-F3082078DD61}"/>
              </a:ext>
            </a:extLst>
          </p:cNvPr>
          <p:cNvSpPr>
            <a:spLocks noGrp="1"/>
          </p:cNvSpPr>
          <p:nvPr>
            <p:ph type="ctrTitle"/>
          </p:nvPr>
        </p:nvSpPr>
        <p:spPr>
          <a:xfrm>
            <a:off x="1257008" y="1122362"/>
            <a:ext cx="8816632" cy="3571557"/>
          </a:xfrm>
        </p:spPr>
        <p:txBody>
          <a:bodyPr anchor="b">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52E0C639-B0CD-4365-98A9-C1E5FF6CF450}"/>
              </a:ext>
            </a:extLst>
          </p:cNvPr>
          <p:cNvSpPr>
            <a:spLocks noGrp="1"/>
          </p:cNvSpPr>
          <p:nvPr>
            <p:ph type="subTitle" idx="1"/>
          </p:nvPr>
        </p:nvSpPr>
        <p:spPr>
          <a:xfrm>
            <a:off x="1257008" y="5521960"/>
            <a:ext cx="8816632" cy="944879"/>
          </a:xfrm>
        </p:spPr>
        <p:txBody>
          <a:bodyPr anchor="ct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C6780C52-E6BB-4B27-B5D8-2D33B2497C56}"/>
              </a:ext>
            </a:extLst>
          </p:cNvPr>
          <p:cNvSpPr>
            <a:spLocks noGrp="1"/>
          </p:cNvSpPr>
          <p:nvPr>
            <p:ph type="dt" sz="half" idx="10"/>
          </p:nvPr>
        </p:nvSpPr>
        <p:spPr/>
        <p:txBody>
          <a:bodyPr/>
          <a:lstStyle/>
          <a:p>
            <a:fld id="{F6CCBF3A-D7FB-4B97-8FD5-6FFB20CB1E84}" type="datetimeFigureOut">
              <a:rPr lang="en-US" smtClean="0"/>
              <a:t>6/21/2025</a:t>
            </a:fld>
            <a:endParaRPr lang="en-US"/>
          </a:p>
        </p:txBody>
      </p:sp>
      <p:sp>
        <p:nvSpPr>
          <p:cNvPr id="5" name="Footer Placeholder 4">
            <a:extLst>
              <a:ext uri="{FF2B5EF4-FFF2-40B4-BE49-F238E27FC236}">
                <a16:creationId xmlns:a16="http://schemas.microsoft.com/office/drawing/2014/main" id="{AF77C649-4A0C-4EF2-8FC1-2BCF0BF95D2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40E03F2-D0FE-49BB-8AEC-E99C4DB2D67D}"/>
              </a:ext>
            </a:extLst>
          </p:cNvPr>
          <p:cNvSpPr>
            <a:spLocks noGrp="1"/>
          </p:cNvSpPr>
          <p:nvPr>
            <p:ph type="sldNum" sz="quarter" idx="12"/>
          </p:nvPr>
        </p:nvSpPr>
        <p:spPr/>
        <p:txBody>
          <a:bodyPr/>
          <a:lstStyle/>
          <a:p>
            <a:fld id="{3109D357-8067-4A1F-97B2-93C5160B78D9}" type="slidenum">
              <a:rPr lang="en-US" smtClean="0"/>
              <a:t>‹#›</a:t>
            </a:fld>
            <a:endParaRPr lang="en-US"/>
          </a:p>
        </p:txBody>
      </p:sp>
      <p:cxnSp>
        <p:nvCxnSpPr>
          <p:cNvPr id="16" name="Straight Connector 15">
            <a:extLst>
              <a:ext uri="{FF2B5EF4-FFF2-40B4-BE49-F238E27FC236}">
                <a16:creationId xmlns:a16="http://schemas.microsoft.com/office/drawing/2014/main" id="{24A7CC8F-56A6-423D-B67A-8BA89D3EC911}"/>
              </a:ext>
            </a:extLst>
          </p:cNvPr>
          <p:cNvCxnSpPr>
            <a:cxnSpLocks/>
          </p:cNvCxnSpPr>
          <p:nvPr/>
        </p:nvCxnSpPr>
        <p:spPr>
          <a:xfrm flipH="1">
            <a:off x="4" y="5143500"/>
            <a:ext cx="121919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3204192"/>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D476A66-BE83-43F9-A28B-02DF7879AD52}"/>
              </a:ext>
            </a:extLst>
          </p:cNvPr>
          <p:cNvSpPr>
            <a:spLocks noGrp="1"/>
          </p:cNvSpPr>
          <p:nvPr>
            <p:ph type="title"/>
          </p:nvPr>
        </p:nvSpPr>
        <p:spPr>
          <a:xfrm>
            <a:off x="838200" y="584990"/>
            <a:ext cx="10515600" cy="1116811"/>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19D76E94-F276-4F0F-8DD9-B1F8A3198AE1}"/>
              </a:ext>
            </a:extLst>
          </p:cNvPr>
          <p:cNvSpPr>
            <a:spLocks noGrp="1"/>
          </p:cNvSpPr>
          <p:nvPr>
            <p:ph type="body" idx="1"/>
          </p:nvPr>
        </p:nvSpPr>
        <p:spPr>
          <a:xfrm>
            <a:off x="838200" y="2061469"/>
            <a:ext cx="10515600" cy="411480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14AD964E-3A2E-4DB9-B96A-EDE144A47BDC}"/>
              </a:ext>
            </a:extLst>
          </p:cNvPr>
          <p:cNvSpPr>
            <a:spLocks noGrp="1"/>
          </p:cNvSpPr>
          <p:nvPr>
            <p:ph type="dt" sz="half" idx="2"/>
          </p:nvPr>
        </p:nvSpPr>
        <p:spPr>
          <a:xfrm rot="5400000">
            <a:off x="10425981" y="4687095"/>
            <a:ext cx="2706690" cy="365125"/>
          </a:xfrm>
          <a:prstGeom prst="rect">
            <a:avLst/>
          </a:prstGeom>
        </p:spPr>
        <p:txBody>
          <a:bodyPr vert="horz" lIns="91440" tIns="45720" rIns="91440" bIns="45720" rtlCol="0" anchor="ctr"/>
          <a:lstStyle>
            <a:lvl1pPr algn="r">
              <a:defRPr sz="1000">
                <a:solidFill>
                  <a:schemeClr val="tx1"/>
                </a:solidFill>
              </a:defRPr>
            </a:lvl1pPr>
          </a:lstStyle>
          <a:p>
            <a:fld id="{F6CCBF3A-D7FB-4B97-8FD5-6FFB20CB1E84}" type="datetimeFigureOut">
              <a:rPr lang="en-US" smtClean="0"/>
              <a:t>6/21/2025</a:t>
            </a:fld>
            <a:endParaRPr lang="en-US"/>
          </a:p>
        </p:txBody>
      </p:sp>
      <p:sp>
        <p:nvSpPr>
          <p:cNvPr id="5" name="Footer Placeholder 4">
            <a:extLst>
              <a:ext uri="{FF2B5EF4-FFF2-40B4-BE49-F238E27FC236}">
                <a16:creationId xmlns:a16="http://schemas.microsoft.com/office/drawing/2014/main" id="{0DACB382-EE11-430D-941A-DB76EEB7F2D5}"/>
              </a:ext>
            </a:extLst>
          </p:cNvPr>
          <p:cNvSpPr>
            <a:spLocks noGrp="1"/>
          </p:cNvSpPr>
          <p:nvPr>
            <p:ph type="ftr" sz="quarter" idx="3"/>
          </p:nvPr>
        </p:nvSpPr>
        <p:spPr>
          <a:xfrm rot="5400000">
            <a:off x="-1131161" y="1592957"/>
            <a:ext cx="2973522" cy="365125"/>
          </a:xfrm>
          <a:prstGeom prst="rect">
            <a:avLst/>
          </a:prstGeom>
        </p:spPr>
        <p:txBody>
          <a:bodyPr vert="horz" lIns="91440" tIns="45720" rIns="91440" bIns="45720" rtlCol="0" anchor="ctr"/>
          <a:lstStyle>
            <a:lvl1pPr algn="l">
              <a:defRPr sz="1000">
                <a:solidFill>
                  <a:schemeClr val="tx1"/>
                </a:solidFill>
              </a:defRPr>
            </a:lvl1pPr>
          </a:lstStyle>
          <a:p>
            <a:endParaRPr lang="en-US"/>
          </a:p>
        </p:txBody>
      </p:sp>
      <p:sp>
        <p:nvSpPr>
          <p:cNvPr id="6" name="Slide Number Placeholder 5">
            <a:extLst>
              <a:ext uri="{FF2B5EF4-FFF2-40B4-BE49-F238E27FC236}">
                <a16:creationId xmlns:a16="http://schemas.microsoft.com/office/drawing/2014/main" id="{A3C562FE-ACD1-43F2-A3DE-5B11E10B7EA5}"/>
              </a:ext>
            </a:extLst>
          </p:cNvPr>
          <p:cNvSpPr>
            <a:spLocks noGrp="1"/>
          </p:cNvSpPr>
          <p:nvPr>
            <p:ph type="sldNum" sz="quarter" idx="4"/>
          </p:nvPr>
        </p:nvSpPr>
        <p:spPr>
          <a:xfrm>
            <a:off x="11512296" y="6356350"/>
            <a:ext cx="574620" cy="365125"/>
          </a:xfrm>
          <a:prstGeom prst="rect">
            <a:avLst/>
          </a:prstGeom>
        </p:spPr>
        <p:txBody>
          <a:bodyPr vert="horz" lIns="91440" tIns="45720" rIns="91440" bIns="45720" rtlCol="0" anchor="ctr"/>
          <a:lstStyle>
            <a:lvl1pPr algn="ctr">
              <a:defRPr sz="1000">
                <a:solidFill>
                  <a:schemeClr val="tx1"/>
                </a:solidFill>
              </a:defRPr>
            </a:lvl1pPr>
          </a:lstStyle>
          <a:p>
            <a:fld id="{3109D357-8067-4A1F-97B2-93C5160B78D9}" type="slidenum">
              <a:rPr lang="en-US" smtClean="0"/>
              <a:t>‹#›</a:t>
            </a:fld>
            <a:endParaRPr lang="en-US"/>
          </a:p>
        </p:txBody>
      </p:sp>
      <p:cxnSp>
        <p:nvCxnSpPr>
          <p:cNvPr id="13" name="Straight Connector 12">
            <a:extLst>
              <a:ext uri="{FF2B5EF4-FFF2-40B4-BE49-F238E27FC236}">
                <a16:creationId xmlns:a16="http://schemas.microsoft.com/office/drawing/2014/main" id="{1EB34A3B-1FD5-48FF-9982-1E64C864C01D}"/>
              </a:ext>
            </a:extLst>
          </p:cNvPr>
          <p:cNvCxnSpPr>
            <a:cxnSpLocks/>
          </p:cNvCxnSpPr>
          <p:nvPr/>
        </p:nvCxnSpPr>
        <p:spPr>
          <a:xfrm flipH="1">
            <a:off x="4" y="1824111"/>
            <a:ext cx="121919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97890793"/>
      </p:ext>
    </p:extLst>
  </p:cSld>
  <p:clrMap bg1="lt1" tx1="dk1" bg2="lt2" tx2="dk2" accent1="accent1" accent2="accent2" accent3="accent3" accent4="accent4" accent5="accent5" accent6="accent6" hlink="hlink" folHlink="folHlink"/>
  <p:sldLayoutIdLst>
    <p:sldLayoutId id="214748367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SzPct val="80000"/>
        <a:buFont typeface="Arial" panose="020B0604020202020204" pitchFamily="34" charset="0"/>
        <a:buChar char="•"/>
        <a:defRPr sz="2000" kern="1200">
          <a:solidFill>
            <a:schemeClr val="tx1"/>
          </a:solidFill>
          <a:latin typeface="+mn-lt"/>
          <a:ea typeface="+mn-ea"/>
          <a:cs typeface="+mn-cs"/>
        </a:defRPr>
      </a:lvl1pPr>
      <a:lvl2pPr marL="502920" indent="-228600" algn="l" defTabSz="914400" rtl="0" eaLnBrk="1" latinLnBrk="0" hangingPunct="1">
        <a:lnSpc>
          <a:spcPct val="110000"/>
        </a:lnSpc>
        <a:spcBef>
          <a:spcPts val="500"/>
        </a:spcBef>
        <a:buSzPct val="80000"/>
        <a:buFont typeface="Goudy Old Style" panose="02020502050305020303" pitchFamily="18" charset="0"/>
        <a:buChar char="–"/>
        <a:defRPr sz="1800" i="1" kern="1200">
          <a:solidFill>
            <a:schemeClr val="tx1"/>
          </a:solidFill>
          <a:latin typeface="+mn-lt"/>
          <a:ea typeface="+mn-ea"/>
          <a:cs typeface="+mn-cs"/>
        </a:defRPr>
      </a:lvl2pPr>
      <a:lvl3pPr marL="822960" indent="-228600" algn="l" defTabSz="914400" rtl="0" eaLnBrk="1" latinLnBrk="0" hangingPunct="1">
        <a:lnSpc>
          <a:spcPct val="110000"/>
        </a:lnSpc>
        <a:spcBef>
          <a:spcPts val="500"/>
        </a:spcBef>
        <a:buSzPct val="80000"/>
        <a:buFont typeface="Arial" panose="020B0604020202020204" pitchFamily="34" charset="0"/>
        <a:buChar char="•"/>
        <a:defRPr sz="1600" kern="1200">
          <a:solidFill>
            <a:schemeClr val="tx1"/>
          </a:solidFill>
          <a:latin typeface="+mn-lt"/>
          <a:ea typeface="+mn-ea"/>
          <a:cs typeface="+mn-cs"/>
        </a:defRPr>
      </a:lvl3pPr>
      <a:lvl4pPr marL="1097280" indent="-228600" algn="l" defTabSz="914400" rtl="0" eaLnBrk="1" latinLnBrk="0" hangingPunct="1">
        <a:lnSpc>
          <a:spcPct val="110000"/>
        </a:lnSpc>
        <a:spcBef>
          <a:spcPts val="500"/>
        </a:spcBef>
        <a:buSzPct val="80000"/>
        <a:buFont typeface="Goudy Old Style" panose="02020502050305020303" pitchFamily="18" charset="0"/>
        <a:buChar char="–"/>
        <a:defRPr sz="1400" i="1" kern="1200">
          <a:solidFill>
            <a:schemeClr val="tx1"/>
          </a:solidFill>
          <a:latin typeface="+mn-lt"/>
          <a:ea typeface="+mn-ea"/>
          <a:cs typeface="+mn-cs"/>
        </a:defRPr>
      </a:lvl4pPr>
      <a:lvl5pPr marL="1371600" indent="-228600" algn="l" defTabSz="914400" rtl="0" eaLnBrk="1" latinLnBrk="0" hangingPunct="1">
        <a:lnSpc>
          <a:spcPct val="110000"/>
        </a:lnSpc>
        <a:spcBef>
          <a:spcPts val="500"/>
        </a:spcBef>
        <a:buSzPct val="80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6AA5099-C87A-9F7A-B18D-F989E4AA0300}"/>
              </a:ext>
            </a:extLst>
          </p:cNvPr>
          <p:cNvSpPr txBox="1"/>
          <p:nvPr/>
        </p:nvSpPr>
        <p:spPr>
          <a:xfrm>
            <a:off x="196645" y="310044"/>
            <a:ext cx="11857703" cy="6370975"/>
          </a:xfrm>
          <a:prstGeom prst="rect">
            <a:avLst/>
          </a:prstGeom>
          <a:noFill/>
        </p:spPr>
        <p:txBody>
          <a:bodyPr wrap="square" rtlCol="0">
            <a:spAutoFit/>
          </a:bodyPr>
          <a:lstStyle/>
          <a:p>
            <a:r>
              <a:rPr lang="en-US" sz="2400" b="1" dirty="0"/>
              <a:t>Romans 3:19-26</a:t>
            </a:r>
          </a:p>
          <a:p>
            <a:endParaRPr lang="en-US" sz="2400" dirty="0"/>
          </a:p>
          <a:p>
            <a:r>
              <a:rPr lang="en-US" sz="2400" dirty="0"/>
              <a:t>19 Now we know that whatever the law says, it says to those who are under the law, so that every mouth may be silenced and the whole world held accountable to God. 20 Therefore no one will be declared righteous in God’s sight by the works of the law; rather, through the law we become conscious of our sin.</a:t>
            </a:r>
          </a:p>
          <a:p>
            <a:endParaRPr lang="en-US" sz="2400" dirty="0"/>
          </a:p>
          <a:p>
            <a:r>
              <a:rPr lang="en-US" sz="2400" b="1" dirty="0"/>
              <a:t>Righteousness Through Faith</a:t>
            </a:r>
          </a:p>
          <a:p>
            <a:r>
              <a:rPr lang="en-US" sz="2400" dirty="0"/>
              <a:t>21 But now apart from the law the righteousness of God has been made known, to which the Law and the Prophets testify. 22 This righteousness is given through faith in Jesus Christ to all who believe. There is no difference between Jew and Gentile, 23 for all have sinned and fall short of the glory of God, 24 and all are justified freely by his grace through the redemption that came by Christ Jesus. 25 God presented Christ as a sacrifice of atonement, through the shedding of his blood—to be received by faith. He did this to demonstrate his righteousness, because in his forbearance he had left the sins committed beforehand unpunished— 26 he did it to demonstrate his righteousness at the present time, so as to be just and the one who justifies those who have faith in Jesus.</a:t>
            </a:r>
          </a:p>
        </p:txBody>
      </p:sp>
    </p:spTree>
    <p:extLst>
      <p:ext uri="{BB962C8B-B14F-4D97-AF65-F5344CB8AC3E}">
        <p14:creationId xmlns:p14="http://schemas.microsoft.com/office/powerpoint/2010/main" val="15250741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F626F98-F213-4034-8836-88A71501D0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DEF6B586-898F-15C0-D424-1240B094161D}"/>
              </a:ext>
            </a:extLst>
          </p:cNvPr>
          <p:cNvPicPr>
            <a:picLocks noChangeAspect="1"/>
          </p:cNvPicPr>
          <p:nvPr/>
        </p:nvPicPr>
        <p:blipFill>
          <a:blip r:embed="rId2">
            <a:alphaModFix amt="60000"/>
          </a:blip>
          <a:srcRect t="3823" b="2035"/>
          <a:stretch>
            <a:fillRect/>
          </a:stretch>
        </p:blipFill>
        <p:spPr>
          <a:xfrm>
            <a:off x="0" y="1732"/>
            <a:ext cx="12191980" cy="6857999"/>
          </a:xfrm>
          <a:prstGeom prst="rect">
            <a:avLst/>
          </a:prstGeom>
        </p:spPr>
      </p:pic>
      <p:sp useBgFill="1">
        <p:nvSpPr>
          <p:cNvPr id="11" name="Freeform: Shape 10">
            <a:extLst>
              <a:ext uri="{FF2B5EF4-FFF2-40B4-BE49-F238E27FC236}">
                <a16:creationId xmlns:a16="http://schemas.microsoft.com/office/drawing/2014/main" id="{6B3DAACF-D844-4480-94BE-2DE00ABEEB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475199" y="726177"/>
            <a:ext cx="5241603" cy="5343721"/>
          </a:xfrm>
          <a:custGeom>
            <a:avLst/>
            <a:gdLst>
              <a:gd name="connsiteX0" fmla="*/ 5325805 w 5325805"/>
              <a:gd name="connsiteY0" fmla="*/ 2714782 h 5429563"/>
              <a:gd name="connsiteX1" fmla="*/ 2611024 w 5325805"/>
              <a:gd name="connsiteY1" fmla="*/ 5429563 h 5429563"/>
              <a:gd name="connsiteX2" fmla="*/ 1942188 w 5325805"/>
              <a:gd name="connsiteY2" fmla="*/ 5429563 h 5429563"/>
              <a:gd name="connsiteX3" fmla="*/ 668836 w 5325805"/>
              <a:gd name="connsiteY3" fmla="*/ 5429563 h 5429563"/>
              <a:gd name="connsiteX4" fmla="*/ 0 w 5325805"/>
              <a:gd name="connsiteY4" fmla="*/ 5429563 h 5429563"/>
              <a:gd name="connsiteX5" fmla="*/ 0 w 5325805"/>
              <a:gd name="connsiteY5" fmla="*/ 0 h 5429563"/>
              <a:gd name="connsiteX6" fmla="*/ 668836 w 5325805"/>
              <a:gd name="connsiteY6" fmla="*/ 0 h 5429563"/>
              <a:gd name="connsiteX7" fmla="*/ 1942188 w 5325805"/>
              <a:gd name="connsiteY7" fmla="*/ 0 h 5429563"/>
              <a:gd name="connsiteX8" fmla="*/ 2611024 w 5325805"/>
              <a:gd name="connsiteY8" fmla="*/ 0 h 5429563"/>
              <a:gd name="connsiteX9" fmla="*/ 5325805 w 5325805"/>
              <a:gd name="connsiteY9" fmla="*/ 2714782 h 542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25805" h="5429563">
                <a:moveTo>
                  <a:pt x="5325805" y="2714782"/>
                </a:moveTo>
                <a:cubicBezTo>
                  <a:pt x="5325805" y="4214114"/>
                  <a:pt x="4110356" y="5429563"/>
                  <a:pt x="2611024" y="5429563"/>
                </a:cubicBezTo>
                <a:lnTo>
                  <a:pt x="1942188" y="5429563"/>
                </a:lnTo>
                <a:lnTo>
                  <a:pt x="668836" y="5429563"/>
                </a:lnTo>
                <a:lnTo>
                  <a:pt x="0" y="5429563"/>
                </a:lnTo>
                <a:lnTo>
                  <a:pt x="0" y="0"/>
                </a:lnTo>
                <a:lnTo>
                  <a:pt x="668836" y="0"/>
                </a:lnTo>
                <a:lnTo>
                  <a:pt x="1942188" y="0"/>
                </a:lnTo>
                <a:lnTo>
                  <a:pt x="2611024" y="0"/>
                </a:lnTo>
                <a:cubicBezTo>
                  <a:pt x="4110356" y="0"/>
                  <a:pt x="5325805" y="1215450"/>
                  <a:pt x="5325805" y="2714782"/>
                </a:cubicBezTo>
                <a:close/>
              </a:path>
            </a:pathLst>
          </a:custGeom>
          <a:ln w="63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4955D5F4-BA18-FB13-29A5-530555ACE14C}"/>
              </a:ext>
            </a:extLst>
          </p:cNvPr>
          <p:cNvSpPr>
            <a:spLocks noGrp="1"/>
          </p:cNvSpPr>
          <p:nvPr>
            <p:ph type="ctrTitle"/>
          </p:nvPr>
        </p:nvSpPr>
        <p:spPr>
          <a:xfrm>
            <a:off x="1396984" y="61928"/>
            <a:ext cx="9144000" cy="2183562"/>
          </a:xfrm>
        </p:spPr>
        <p:txBody>
          <a:bodyPr>
            <a:normAutofit/>
          </a:bodyPr>
          <a:lstStyle/>
          <a:p>
            <a:pPr algn="ctr"/>
            <a:r>
              <a:rPr lang="en-US" sz="6600" dirty="0"/>
              <a:t>The God we don’t know…</a:t>
            </a:r>
          </a:p>
        </p:txBody>
      </p:sp>
      <p:sp>
        <p:nvSpPr>
          <p:cNvPr id="3" name="Subtitle 2">
            <a:extLst>
              <a:ext uri="{FF2B5EF4-FFF2-40B4-BE49-F238E27FC236}">
                <a16:creationId xmlns:a16="http://schemas.microsoft.com/office/drawing/2014/main" id="{6ABC79C4-889F-1DB4-3D72-30CD6225FE52}"/>
              </a:ext>
            </a:extLst>
          </p:cNvPr>
          <p:cNvSpPr>
            <a:spLocks noGrp="1"/>
          </p:cNvSpPr>
          <p:nvPr>
            <p:ph type="subTitle" idx="1"/>
          </p:nvPr>
        </p:nvSpPr>
        <p:spPr>
          <a:xfrm>
            <a:off x="0" y="2071868"/>
            <a:ext cx="12191980" cy="4724205"/>
          </a:xfrm>
        </p:spPr>
        <p:txBody>
          <a:bodyPr>
            <a:normAutofit/>
          </a:bodyPr>
          <a:lstStyle/>
          <a:p>
            <a:pPr algn="ctr">
              <a:lnSpc>
                <a:spcPct val="100000"/>
              </a:lnSpc>
            </a:pPr>
            <a:r>
              <a:rPr lang="en-US" sz="3200" dirty="0"/>
              <a:t>Matthew 7:21–23:</a:t>
            </a:r>
          </a:p>
          <a:p>
            <a:pPr algn="ctr">
              <a:lnSpc>
                <a:spcPct val="100000"/>
              </a:lnSpc>
            </a:pPr>
            <a:r>
              <a:rPr lang="en-US" sz="3200" dirty="0"/>
              <a:t>“Not everyone who says to me, ‘Lord, Lord,’ will enter the kingdom of heaven, but the one who does the will of my Father who is in heaven. On that day many will say to me, ‘Lord, Lord, did we not prophesy in your name, and cast out demons in your name, and do many mighty works in your name?’ And then will I declare to them, ‘</a:t>
            </a:r>
            <a:r>
              <a:rPr lang="en-US" sz="3200" b="1" dirty="0"/>
              <a:t>I never knew you</a:t>
            </a:r>
            <a:r>
              <a:rPr lang="en-US" sz="3200" dirty="0"/>
              <a:t>; depart from me, you workers of lawlessness.’”</a:t>
            </a:r>
          </a:p>
          <a:p>
            <a:pPr algn="ctr">
              <a:lnSpc>
                <a:spcPct val="100000"/>
              </a:lnSpc>
            </a:pPr>
            <a:endParaRPr lang="en-US" sz="800" dirty="0"/>
          </a:p>
        </p:txBody>
      </p:sp>
    </p:spTree>
    <p:extLst>
      <p:ext uri="{BB962C8B-B14F-4D97-AF65-F5344CB8AC3E}">
        <p14:creationId xmlns:p14="http://schemas.microsoft.com/office/powerpoint/2010/main" val="13897202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77F2FEA7-268A-4723-9C69-26D0998D47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CF54BD3-D628-4699-FEA4-5B3B0C92C1D4}"/>
              </a:ext>
            </a:extLst>
          </p:cNvPr>
          <p:cNvSpPr>
            <a:spLocks noGrp="1"/>
          </p:cNvSpPr>
          <p:nvPr>
            <p:ph type="ctrTitle"/>
          </p:nvPr>
        </p:nvSpPr>
        <p:spPr>
          <a:xfrm>
            <a:off x="1097280" y="640081"/>
            <a:ext cx="9997440" cy="1261213"/>
          </a:xfrm>
        </p:spPr>
        <p:txBody>
          <a:bodyPr>
            <a:normAutofit/>
          </a:bodyPr>
          <a:lstStyle/>
          <a:p>
            <a:pPr algn="ctr"/>
            <a:r>
              <a:rPr lang="en-US" sz="4100">
                <a:effectLst/>
                <a:latin typeface="Cambria" panose="02040503050406030204" pitchFamily="18" charset="0"/>
                <a:ea typeface="MS Mincho" panose="02020609040205080304" pitchFamily="49" charset="-128"/>
                <a:cs typeface="Times New Roman" panose="02020603050405020304" pitchFamily="18" charset="0"/>
              </a:rPr>
              <a:t>Do you actually know God—or do you just know about Him?</a:t>
            </a:r>
            <a:endParaRPr lang="en-US" sz="4100"/>
          </a:p>
        </p:txBody>
      </p:sp>
      <p:sp>
        <p:nvSpPr>
          <p:cNvPr id="3" name="Subtitle 2">
            <a:extLst>
              <a:ext uri="{FF2B5EF4-FFF2-40B4-BE49-F238E27FC236}">
                <a16:creationId xmlns:a16="http://schemas.microsoft.com/office/drawing/2014/main" id="{BE1739B7-FB61-8913-4D9B-0DDC4C35105C}"/>
              </a:ext>
            </a:extLst>
          </p:cNvPr>
          <p:cNvSpPr>
            <a:spLocks noGrp="1"/>
          </p:cNvSpPr>
          <p:nvPr>
            <p:ph type="subTitle" idx="1"/>
          </p:nvPr>
        </p:nvSpPr>
        <p:spPr>
          <a:xfrm>
            <a:off x="167147" y="5594555"/>
            <a:ext cx="11749549" cy="1170039"/>
          </a:xfrm>
        </p:spPr>
        <p:txBody>
          <a:bodyPr>
            <a:normAutofit/>
          </a:bodyPr>
          <a:lstStyle/>
          <a:p>
            <a:pPr algn="ctr"/>
            <a:r>
              <a:rPr lang="en-US" sz="1800" dirty="0">
                <a:effectLst/>
                <a:latin typeface="Cambria" panose="02040503050406030204" pitchFamily="18" charset="0"/>
                <a:ea typeface="MS Mincho" panose="02020609040205080304" pitchFamily="49" charset="-128"/>
                <a:cs typeface="Times New Roman" panose="02020603050405020304" pitchFamily="18" charset="0"/>
              </a:rPr>
              <a:t>You can know everything about Taylor Swift—where she’s from, what albums she’s released, who she’s dating—but if you tried to walk into her house and say you’re friends, security would throw you out. Why? Because *you* might know *about* her, but she doesn’t know you.</a:t>
            </a:r>
            <a:endParaRPr lang="en-US" dirty="0"/>
          </a:p>
        </p:txBody>
      </p:sp>
      <p:pic>
        <p:nvPicPr>
          <p:cNvPr id="4" name="Picture 3" descr="A person with red lipstick&#10;&#10;AI-generated content may be incorrect.">
            <a:extLst>
              <a:ext uri="{FF2B5EF4-FFF2-40B4-BE49-F238E27FC236}">
                <a16:creationId xmlns:a16="http://schemas.microsoft.com/office/drawing/2014/main" id="{6E879122-2674-E4A9-0DFF-F1908663609B}"/>
              </a:ext>
            </a:extLst>
          </p:cNvPr>
          <p:cNvPicPr>
            <a:picLocks noChangeAspect="1"/>
          </p:cNvPicPr>
          <p:nvPr/>
        </p:nvPicPr>
        <p:blipFill>
          <a:blip r:embed="rId2"/>
          <a:srcRect l="8772" r="4410" b="2"/>
          <a:stretch>
            <a:fillRect/>
          </a:stretch>
        </p:blipFill>
        <p:spPr>
          <a:xfrm>
            <a:off x="4018643" y="2222647"/>
            <a:ext cx="4154714" cy="3184512"/>
          </a:xfrm>
          <a:custGeom>
            <a:avLst/>
            <a:gdLst/>
            <a:ahLst/>
            <a:cxnLst/>
            <a:rect l="l" t="t" r="r" b="b"/>
            <a:pathLst>
              <a:path w="4154714" h="3184512">
                <a:moveTo>
                  <a:pt x="2077358" y="0"/>
                </a:moveTo>
                <a:cubicBezTo>
                  <a:pt x="3224650" y="0"/>
                  <a:pt x="4154714" y="930064"/>
                  <a:pt x="4154714" y="2077357"/>
                </a:cubicBezTo>
                <a:lnTo>
                  <a:pt x="4154714" y="2589151"/>
                </a:lnTo>
                <a:lnTo>
                  <a:pt x="4154714" y="3184512"/>
                </a:lnTo>
                <a:lnTo>
                  <a:pt x="0" y="3184511"/>
                </a:lnTo>
                <a:lnTo>
                  <a:pt x="0" y="2589151"/>
                </a:lnTo>
                <a:lnTo>
                  <a:pt x="0" y="2077356"/>
                </a:lnTo>
                <a:cubicBezTo>
                  <a:pt x="0" y="930064"/>
                  <a:pt x="930065" y="0"/>
                  <a:pt x="2077358" y="0"/>
                </a:cubicBezTo>
                <a:close/>
              </a:path>
            </a:pathLst>
          </a:custGeom>
        </p:spPr>
      </p:pic>
    </p:spTree>
    <p:extLst>
      <p:ext uri="{BB962C8B-B14F-4D97-AF65-F5344CB8AC3E}">
        <p14:creationId xmlns:p14="http://schemas.microsoft.com/office/powerpoint/2010/main" val="37118541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BA948-A299-D6B6-A45C-2B79A6A93872}"/>
              </a:ext>
            </a:extLst>
          </p:cNvPr>
          <p:cNvSpPr>
            <a:spLocks noGrp="1"/>
          </p:cNvSpPr>
          <p:nvPr>
            <p:ph type="ctrTitle"/>
          </p:nvPr>
        </p:nvSpPr>
        <p:spPr>
          <a:xfrm>
            <a:off x="245806" y="1122363"/>
            <a:ext cx="9827834" cy="470464"/>
          </a:xfrm>
        </p:spPr>
        <p:txBody>
          <a:bodyPr>
            <a:normAutofit fontScale="90000"/>
          </a:bodyPr>
          <a:lstStyle/>
          <a:p>
            <a:r>
              <a:rPr lang="en-US" sz="5400" dirty="0">
                <a:effectLst/>
                <a:latin typeface="Cambria" panose="02040503050406030204" pitchFamily="18" charset="0"/>
                <a:ea typeface="MS Mincho" panose="02020609040205080304" pitchFamily="49" charset="-128"/>
                <a:cs typeface="Times New Roman" panose="02020603050405020304" pitchFamily="18" charset="0"/>
              </a:rPr>
              <a:t>God is Not Your Buddy, Life Coach, or Therapist</a:t>
            </a:r>
            <a:endParaRPr lang="en-US" dirty="0"/>
          </a:p>
        </p:txBody>
      </p:sp>
      <p:sp>
        <p:nvSpPr>
          <p:cNvPr id="3" name="Subtitle 2">
            <a:extLst>
              <a:ext uri="{FF2B5EF4-FFF2-40B4-BE49-F238E27FC236}">
                <a16:creationId xmlns:a16="http://schemas.microsoft.com/office/drawing/2014/main" id="{8669769A-88D4-3311-2489-F184F3307416}"/>
              </a:ext>
            </a:extLst>
          </p:cNvPr>
          <p:cNvSpPr>
            <a:spLocks noGrp="1"/>
          </p:cNvSpPr>
          <p:nvPr>
            <p:ph type="subTitle" idx="1"/>
          </p:nvPr>
        </p:nvSpPr>
        <p:spPr>
          <a:xfrm>
            <a:off x="0" y="5521960"/>
            <a:ext cx="12192000" cy="944879"/>
          </a:xfrm>
        </p:spPr>
        <p:txBody>
          <a:bodyPr/>
          <a:lstStyle/>
          <a:p>
            <a:r>
              <a:rPr lang="en-US" sz="2000" dirty="0">
                <a:effectLst/>
                <a:latin typeface="Cambria" panose="02040503050406030204" pitchFamily="18" charset="0"/>
                <a:ea typeface="MS Mincho" panose="02020609040205080304" pitchFamily="49" charset="-128"/>
                <a:cs typeface="Times New Roman" panose="02020603050405020304" pitchFamily="18" charset="0"/>
              </a:rPr>
              <a:t>Just like when I got to Taylor Swifts house and security throws me out, the scary thing is, Jesus says the same thing can happen between us and Him.</a:t>
            </a:r>
            <a:endParaRPr lang="en-US" dirty="0"/>
          </a:p>
        </p:txBody>
      </p:sp>
      <p:pic>
        <p:nvPicPr>
          <p:cNvPr id="5" name="Picture 4">
            <a:extLst>
              <a:ext uri="{FF2B5EF4-FFF2-40B4-BE49-F238E27FC236}">
                <a16:creationId xmlns:a16="http://schemas.microsoft.com/office/drawing/2014/main" id="{8AF8527F-4424-AE6A-638A-8EFC364080C7}"/>
              </a:ext>
            </a:extLst>
          </p:cNvPr>
          <p:cNvPicPr>
            <a:picLocks noChangeAspect="1"/>
          </p:cNvPicPr>
          <p:nvPr/>
        </p:nvPicPr>
        <p:blipFill>
          <a:blip r:embed="rId2"/>
          <a:stretch>
            <a:fillRect/>
          </a:stretch>
        </p:blipFill>
        <p:spPr>
          <a:xfrm>
            <a:off x="370390" y="2546430"/>
            <a:ext cx="12022238" cy="2167592"/>
          </a:xfrm>
          <a:prstGeom prst="rect">
            <a:avLst/>
          </a:prstGeom>
        </p:spPr>
      </p:pic>
    </p:spTree>
    <p:extLst>
      <p:ext uri="{BB962C8B-B14F-4D97-AF65-F5344CB8AC3E}">
        <p14:creationId xmlns:p14="http://schemas.microsoft.com/office/powerpoint/2010/main" val="2199615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C69823-B65F-4406-5B07-DD39BDFF11C7}"/>
              </a:ext>
            </a:extLst>
          </p:cNvPr>
          <p:cNvSpPr>
            <a:spLocks noGrp="1"/>
          </p:cNvSpPr>
          <p:nvPr>
            <p:ph type="ctrTitle"/>
          </p:nvPr>
        </p:nvSpPr>
        <p:spPr>
          <a:xfrm>
            <a:off x="641240" y="177483"/>
            <a:ext cx="9124516" cy="856909"/>
          </a:xfrm>
        </p:spPr>
        <p:txBody>
          <a:bodyPr/>
          <a:lstStyle/>
          <a:p>
            <a:r>
              <a:rPr lang="en-US" dirty="0"/>
              <a:t>He is your King</a:t>
            </a:r>
          </a:p>
        </p:txBody>
      </p:sp>
      <p:sp>
        <p:nvSpPr>
          <p:cNvPr id="3" name="Subtitle 2">
            <a:extLst>
              <a:ext uri="{FF2B5EF4-FFF2-40B4-BE49-F238E27FC236}">
                <a16:creationId xmlns:a16="http://schemas.microsoft.com/office/drawing/2014/main" id="{5410C273-3B25-94D9-0259-210DD8015CC5}"/>
              </a:ext>
            </a:extLst>
          </p:cNvPr>
          <p:cNvSpPr>
            <a:spLocks noGrp="1"/>
          </p:cNvSpPr>
          <p:nvPr>
            <p:ph type="subTitle" idx="1"/>
          </p:nvPr>
        </p:nvSpPr>
        <p:spPr>
          <a:xfrm>
            <a:off x="137652" y="5521960"/>
            <a:ext cx="10146890" cy="944879"/>
          </a:xfrm>
        </p:spPr>
        <p:txBody>
          <a:bodyPr/>
          <a:lstStyle/>
          <a:p>
            <a:r>
              <a:rPr lang="en-US" sz="1800" dirty="0">
                <a:effectLst/>
                <a:latin typeface="Cambria" panose="02040503050406030204" pitchFamily="18" charset="0"/>
                <a:ea typeface="MS Mincho" panose="02020609040205080304" pitchFamily="49" charset="-128"/>
                <a:cs typeface="Times New Roman" panose="02020603050405020304" pitchFamily="18" charset="0"/>
              </a:rPr>
              <a:t>That doesn’t sound like a buddy. That sounds like a Judge, a King, a consuming fire (Hebrews 12:28–29)</a:t>
            </a:r>
            <a:endParaRPr lang="en-US" dirty="0"/>
          </a:p>
        </p:txBody>
      </p:sp>
      <p:sp>
        <p:nvSpPr>
          <p:cNvPr id="5" name="TextBox 4">
            <a:extLst>
              <a:ext uri="{FF2B5EF4-FFF2-40B4-BE49-F238E27FC236}">
                <a16:creationId xmlns:a16="http://schemas.microsoft.com/office/drawing/2014/main" id="{3EB9B462-FFAB-F665-869A-62E5F9A41594}"/>
              </a:ext>
            </a:extLst>
          </p:cNvPr>
          <p:cNvSpPr txBox="1"/>
          <p:nvPr/>
        </p:nvSpPr>
        <p:spPr>
          <a:xfrm>
            <a:off x="412955" y="1130710"/>
            <a:ext cx="8736832" cy="4154984"/>
          </a:xfrm>
          <a:prstGeom prst="rect">
            <a:avLst/>
          </a:prstGeom>
          <a:noFill/>
        </p:spPr>
        <p:txBody>
          <a:bodyPr wrap="square">
            <a:spAutoFit/>
          </a:bodyPr>
          <a:lstStyle/>
          <a:p>
            <a:r>
              <a:rPr lang="en-US" sz="2400" dirty="0"/>
              <a:t>Isaiah 6:1–5 paints the picture of what it looks like to truly encounter God:</a:t>
            </a:r>
          </a:p>
          <a:p>
            <a:endParaRPr lang="en-US" sz="2400" dirty="0"/>
          </a:p>
          <a:p>
            <a:r>
              <a:rPr lang="en-US" sz="2400" dirty="0"/>
              <a:t>“In the year that King Uzziah died I saw the Lord sitting upon a throne, high and lifted up; and the train of his robe filled the temple. Above him stood the seraphim... And one called to another and said: ‘Holy, holy, holy is the Lord of hosts; the whole earth is full of his glory!’ And the foundations of the thresholds shook at the voice of him who called, and the house was filled with smoke. And I said: ‘Woe is me! For I am lost; for I am a man of unclean lips... and my eyes have seen the King, the Lord of hosts!’”</a:t>
            </a:r>
          </a:p>
        </p:txBody>
      </p:sp>
    </p:spTree>
    <p:extLst>
      <p:ext uri="{BB962C8B-B14F-4D97-AF65-F5344CB8AC3E}">
        <p14:creationId xmlns:p14="http://schemas.microsoft.com/office/powerpoint/2010/main" val="32403733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96E1F3-996B-99D5-E7DC-587D66772C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50DC3A-CFF2-4A96-A20C-58F06F0C6D64}"/>
              </a:ext>
            </a:extLst>
          </p:cNvPr>
          <p:cNvSpPr>
            <a:spLocks noGrp="1"/>
          </p:cNvSpPr>
          <p:nvPr>
            <p:ph type="ctrTitle"/>
          </p:nvPr>
        </p:nvSpPr>
        <p:spPr>
          <a:xfrm>
            <a:off x="235975" y="67439"/>
            <a:ext cx="11533238" cy="647444"/>
          </a:xfrm>
        </p:spPr>
        <p:txBody>
          <a:bodyPr>
            <a:normAutofit/>
          </a:bodyPr>
          <a:lstStyle/>
          <a:p>
            <a:r>
              <a:rPr lang="en-US" sz="4000" dirty="0">
                <a:effectLst/>
                <a:latin typeface="Cambria" panose="02040503050406030204" pitchFamily="18" charset="0"/>
                <a:ea typeface="MS Mincho" panose="02020609040205080304" pitchFamily="49" charset="-128"/>
                <a:cs typeface="Times New Roman" panose="02020603050405020304" pitchFamily="18" charset="0"/>
              </a:rPr>
              <a:t>We’ve Lost the Fear of God</a:t>
            </a:r>
            <a:endParaRPr lang="en-US" sz="9600" dirty="0"/>
          </a:p>
        </p:txBody>
      </p:sp>
      <p:sp>
        <p:nvSpPr>
          <p:cNvPr id="3" name="Subtitle 2">
            <a:extLst>
              <a:ext uri="{FF2B5EF4-FFF2-40B4-BE49-F238E27FC236}">
                <a16:creationId xmlns:a16="http://schemas.microsoft.com/office/drawing/2014/main" id="{8F531843-F797-5302-F35B-207A064AEFE7}"/>
              </a:ext>
            </a:extLst>
          </p:cNvPr>
          <p:cNvSpPr>
            <a:spLocks noGrp="1"/>
          </p:cNvSpPr>
          <p:nvPr>
            <p:ph type="subTitle" idx="1"/>
          </p:nvPr>
        </p:nvSpPr>
        <p:spPr>
          <a:xfrm>
            <a:off x="98323" y="5471160"/>
            <a:ext cx="11828206" cy="944879"/>
          </a:xfrm>
        </p:spPr>
        <p:txBody>
          <a:bodyPr>
            <a:normAutofit/>
          </a:bodyPr>
          <a:lstStyle/>
          <a:p>
            <a:pPr marL="0" marR="0">
              <a:lnSpc>
                <a:spcPct val="115000"/>
              </a:lnSpc>
              <a:spcAft>
                <a:spcPts val="1200"/>
              </a:spcAft>
            </a:pPr>
            <a:r>
              <a:rPr lang="en-US" dirty="0"/>
              <a:t>When’s the last time someone dropped dead in a church building because they disrespected God? We act like it’s no big deal. We need to remember who we’re dealing with.</a:t>
            </a:r>
          </a:p>
        </p:txBody>
      </p:sp>
      <p:sp>
        <p:nvSpPr>
          <p:cNvPr id="4" name="TextBox 3">
            <a:extLst>
              <a:ext uri="{FF2B5EF4-FFF2-40B4-BE49-F238E27FC236}">
                <a16:creationId xmlns:a16="http://schemas.microsoft.com/office/drawing/2014/main" id="{67D5B7FB-5A05-425E-EF98-8A53485565C9}"/>
              </a:ext>
            </a:extLst>
          </p:cNvPr>
          <p:cNvSpPr txBox="1"/>
          <p:nvPr/>
        </p:nvSpPr>
        <p:spPr>
          <a:xfrm>
            <a:off x="98323" y="914400"/>
            <a:ext cx="12093677" cy="4049827"/>
          </a:xfrm>
          <a:prstGeom prst="rect">
            <a:avLst/>
          </a:prstGeom>
          <a:noFill/>
        </p:spPr>
        <p:txBody>
          <a:bodyPr wrap="square" rtlCol="0">
            <a:spAutoFit/>
          </a:bodyPr>
          <a:lstStyle/>
          <a:p>
            <a:r>
              <a:rPr lang="en-US" sz="2000" dirty="0"/>
              <a:t>Proverbs 9:10 says, “The fear of the Lord is the beginning of wisdom.” Not love, not comfort—*fear*. Fear means reverence, awe, submission. </a:t>
            </a:r>
          </a:p>
          <a:p>
            <a:endParaRPr lang="en-US" sz="2000" dirty="0"/>
          </a:p>
          <a:p>
            <a:pPr algn="l">
              <a:spcBef>
                <a:spcPts val="1500"/>
              </a:spcBef>
              <a:spcAft>
                <a:spcPts val="750"/>
              </a:spcAft>
              <a:buNone/>
            </a:pPr>
            <a:r>
              <a:rPr lang="en-US" sz="2000" dirty="0"/>
              <a:t>Acts 5:1–11 Ananias and Sapphira</a:t>
            </a:r>
          </a:p>
          <a:p>
            <a:pPr algn="l">
              <a:buNone/>
            </a:pPr>
            <a:r>
              <a:rPr lang="en-US" sz="2000" dirty="0"/>
              <a:t>5 Now a man named Ananias, together with his wife Sapphira, also sold a piece of property. 2 With his wife’s full knowledge he kept back part of the money for himself, but brought the rest and put it at the apostles’ feet.</a:t>
            </a:r>
          </a:p>
          <a:p>
            <a:pPr algn="l">
              <a:buNone/>
            </a:pPr>
            <a:r>
              <a:rPr lang="en-US" sz="2000" dirty="0"/>
              <a:t>3 Then Peter said, “Ananias, how is it that Satan has so filled your heart that you have lied to the Holy Spirit and have kept for yourself some of the money you received for the land? 4 Didn’t it belong to you before it was sold? And after it was sold, wasn’t the money at your disposal? What made you think of doing such a thing? You have not lied just to human beings but to God.”</a:t>
            </a:r>
          </a:p>
          <a:p>
            <a:pPr algn="l"/>
            <a:r>
              <a:rPr lang="en-US" sz="2000" dirty="0"/>
              <a:t>5 When Ananias heard this, he </a:t>
            </a:r>
            <a:r>
              <a:rPr lang="en-US" sz="2000" b="1" dirty="0"/>
              <a:t>fell down and died</a:t>
            </a:r>
            <a:r>
              <a:rPr lang="en-US" sz="2000" dirty="0"/>
              <a:t>. And </a:t>
            </a:r>
            <a:r>
              <a:rPr lang="en-US" sz="2000" b="1" i="1" dirty="0"/>
              <a:t>great fear seized all who heard what had happened.</a:t>
            </a:r>
          </a:p>
          <a:p>
            <a:endParaRPr lang="en-US" dirty="0"/>
          </a:p>
        </p:txBody>
      </p:sp>
    </p:spTree>
    <p:extLst>
      <p:ext uri="{BB962C8B-B14F-4D97-AF65-F5344CB8AC3E}">
        <p14:creationId xmlns:p14="http://schemas.microsoft.com/office/powerpoint/2010/main" val="22405926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18D68-729D-BBAC-00A8-2BB48EDEC571}"/>
              </a:ext>
            </a:extLst>
          </p:cNvPr>
          <p:cNvSpPr>
            <a:spLocks noGrp="1"/>
          </p:cNvSpPr>
          <p:nvPr>
            <p:ph type="ctrTitle"/>
          </p:nvPr>
        </p:nvSpPr>
        <p:spPr>
          <a:xfrm>
            <a:off x="235975" y="67439"/>
            <a:ext cx="11533238" cy="647444"/>
          </a:xfrm>
        </p:spPr>
        <p:txBody>
          <a:bodyPr>
            <a:normAutofit fontScale="90000"/>
          </a:bodyPr>
          <a:lstStyle/>
          <a:p>
            <a:r>
              <a:rPr lang="en-US" sz="4000" dirty="0">
                <a:effectLst/>
                <a:latin typeface="Cambria" panose="02040503050406030204" pitchFamily="18" charset="0"/>
                <a:ea typeface="MS Mincho" panose="02020609040205080304" pitchFamily="49" charset="-128"/>
                <a:cs typeface="Times New Roman" panose="02020603050405020304" pitchFamily="18" charset="0"/>
              </a:rPr>
              <a:t>Everyone Thinks They’re a Good Person—They Aren’t</a:t>
            </a:r>
            <a:endParaRPr lang="en-US" sz="9600" dirty="0"/>
          </a:p>
        </p:txBody>
      </p:sp>
      <p:sp>
        <p:nvSpPr>
          <p:cNvPr id="3" name="Subtitle 2">
            <a:extLst>
              <a:ext uri="{FF2B5EF4-FFF2-40B4-BE49-F238E27FC236}">
                <a16:creationId xmlns:a16="http://schemas.microsoft.com/office/drawing/2014/main" id="{5B6F9B61-ABDF-442F-09C3-2E7FF295E5D8}"/>
              </a:ext>
            </a:extLst>
          </p:cNvPr>
          <p:cNvSpPr>
            <a:spLocks noGrp="1"/>
          </p:cNvSpPr>
          <p:nvPr>
            <p:ph type="subTitle" idx="1"/>
          </p:nvPr>
        </p:nvSpPr>
        <p:spPr>
          <a:xfrm>
            <a:off x="235975" y="5521960"/>
            <a:ext cx="11690554" cy="944879"/>
          </a:xfrm>
        </p:spPr>
        <p:txBody>
          <a:bodyPr>
            <a:normAutofit/>
          </a:bodyPr>
          <a:lstStyle/>
          <a:p>
            <a:r>
              <a:rPr lang="en-US" sz="2800" b="1" dirty="0">
                <a:effectLst/>
                <a:latin typeface="Cambria" panose="02040503050406030204" pitchFamily="18" charset="0"/>
                <a:ea typeface="MS Mincho" panose="02020609040205080304" pitchFamily="49" charset="-128"/>
                <a:cs typeface="Times New Roman" panose="02020603050405020304" pitchFamily="18" charset="0"/>
              </a:rPr>
              <a:t>We don’t all go to a 'better place.' We go to one of two places.</a:t>
            </a:r>
            <a:endParaRPr lang="en-US" sz="2800" b="1" dirty="0"/>
          </a:p>
        </p:txBody>
      </p:sp>
      <p:sp>
        <p:nvSpPr>
          <p:cNvPr id="4" name="TextBox 3">
            <a:extLst>
              <a:ext uri="{FF2B5EF4-FFF2-40B4-BE49-F238E27FC236}">
                <a16:creationId xmlns:a16="http://schemas.microsoft.com/office/drawing/2014/main" id="{FF810084-953C-D0DC-9D28-AD5A3C6F32A7}"/>
              </a:ext>
            </a:extLst>
          </p:cNvPr>
          <p:cNvSpPr txBox="1"/>
          <p:nvPr/>
        </p:nvSpPr>
        <p:spPr>
          <a:xfrm>
            <a:off x="98323" y="914400"/>
            <a:ext cx="12093677" cy="4401205"/>
          </a:xfrm>
          <a:prstGeom prst="rect">
            <a:avLst/>
          </a:prstGeom>
          <a:noFill/>
        </p:spPr>
        <p:txBody>
          <a:bodyPr wrap="square" rtlCol="0">
            <a:spAutoFit/>
          </a:bodyPr>
          <a:lstStyle/>
          <a:p>
            <a:r>
              <a:rPr lang="en-US" sz="2800" dirty="0">
                <a:effectLst/>
                <a:latin typeface="Cambria" panose="02040503050406030204" pitchFamily="18" charset="0"/>
                <a:ea typeface="MS Mincho" panose="02020609040205080304" pitchFamily="49" charset="-128"/>
                <a:cs typeface="Times New Roman" panose="02020603050405020304" pitchFamily="18" charset="0"/>
              </a:rPr>
              <a:t>Romans 3:10–12: “None is righteous, no, not one; no one understands; no one seeks for God. All have turned aside... no one does good, not even one.”</a:t>
            </a:r>
          </a:p>
          <a:p>
            <a:endParaRPr lang="en-US" sz="2800" dirty="0"/>
          </a:p>
          <a:p>
            <a:r>
              <a:rPr lang="en-US" sz="2800" dirty="0">
                <a:effectLst/>
                <a:latin typeface="Cambria" panose="02040503050406030204" pitchFamily="18" charset="0"/>
                <a:ea typeface="MS Mincho" panose="02020609040205080304" pitchFamily="49" charset="-128"/>
                <a:cs typeface="Times New Roman" panose="02020603050405020304" pitchFamily="18" charset="0"/>
              </a:rPr>
              <a:t>Matthew 7:13–14: “Enter by the narrow gate. For the gate is wide and the way is easy that leads to destruction, and those who enter by it are many. For the gate is narrow and the way is hard that leads to life, and those who find it are few.”</a:t>
            </a:r>
          </a:p>
          <a:p>
            <a:endParaRPr lang="en-US" sz="2800" dirty="0">
              <a:latin typeface="Cambria" panose="02040503050406030204" pitchFamily="18" charset="0"/>
              <a:ea typeface="MS Mincho" panose="02020609040205080304" pitchFamily="49" charset="-128"/>
              <a:cs typeface="Times New Roman" panose="02020603050405020304" pitchFamily="18" charset="0"/>
            </a:endParaRPr>
          </a:p>
          <a:p>
            <a:r>
              <a:rPr lang="en-US" sz="2800" dirty="0">
                <a:latin typeface="Cambria" panose="02040503050406030204" pitchFamily="18" charset="0"/>
                <a:ea typeface="MS Mincho" panose="02020609040205080304" pitchFamily="49" charset="-128"/>
                <a:cs typeface="Times New Roman" panose="02020603050405020304" pitchFamily="18" charset="0"/>
              </a:rPr>
              <a:t>It’s not unloving to say this—it’s loving to tell people the truth. Hell is real. Jesus spoke of it more than anyone.</a:t>
            </a:r>
          </a:p>
        </p:txBody>
      </p:sp>
    </p:spTree>
    <p:extLst>
      <p:ext uri="{BB962C8B-B14F-4D97-AF65-F5344CB8AC3E}">
        <p14:creationId xmlns:p14="http://schemas.microsoft.com/office/powerpoint/2010/main" val="36292818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DF2048-7E9D-573E-384A-358AE78BF2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521BB17-373D-57B7-CE7E-12FDF3D35368}"/>
              </a:ext>
            </a:extLst>
          </p:cNvPr>
          <p:cNvSpPr>
            <a:spLocks noGrp="1"/>
          </p:cNvSpPr>
          <p:nvPr>
            <p:ph type="ctrTitle"/>
          </p:nvPr>
        </p:nvSpPr>
        <p:spPr>
          <a:xfrm>
            <a:off x="235975" y="67439"/>
            <a:ext cx="11533238" cy="647444"/>
          </a:xfrm>
        </p:spPr>
        <p:txBody>
          <a:bodyPr>
            <a:normAutofit/>
          </a:bodyPr>
          <a:lstStyle/>
          <a:p>
            <a:r>
              <a:rPr lang="en-US" sz="4000" dirty="0">
                <a:effectLst/>
                <a:latin typeface="Cambria" panose="02040503050406030204" pitchFamily="18" charset="0"/>
                <a:ea typeface="MS Mincho" panose="02020609040205080304" pitchFamily="49" charset="-128"/>
                <a:cs typeface="Times New Roman" panose="02020603050405020304" pitchFamily="18" charset="0"/>
              </a:rPr>
              <a:t>Church isn’t about you, Worship isn’t about you</a:t>
            </a:r>
            <a:endParaRPr lang="en-US" sz="9600" dirty="0"/>
          </a:p>
        </p:txBody>
      </p:sp>
      <p:sp>
        <p:nvSpPr>
          <p:cNvPr id="3" name="Subtitle 2">
            <a:extLst>
              <a:ext uri="{FF2B5EF4-FFF2-40B4-BE49-F238E27FC236}">
                <a16:creationId xmlns:a16="http://schemas.microsoft.com/office/drawing/2014/main" id="{1F0CCC85-9974-121E-8C82-59AF3DB141D7}"/>
              </a:ext>
            </a:extLst>
          </p:cNvPr>
          <p:cNvSpPr>
            <a:spLocks noGrp="1"/>
          </p:cNvSpPr>
          <p:nvPr>
            <p:ph type="subTitle" idx="1"/>
          </p:nvPr>
        </p:nvSpPr>
        <p:spPr>
          <a:xfrm>
            <a:off x="235975" y="5521960"/>
            <a:ext cx="11690554" cy="944879"/>
          </a:xfrm>
        </p:spPr>
        <p:txBody>
          <a:bodyPr>
            <a:normAutofit fontScale="92500"/>
          </a:bodyPr>
          <a:lstStyle/>
          <a:p>
            <a:r>
              <a:rPr lang="en-US" sz="2800" b="1" dirty="0">
                <a:latin typeface="Cambria" panose="02040503050406030204" pitchFamily="18" charset="0"/>
                <a:ea typeface="MS Mincho" panose="02020609040205080304" pitchFamily="49" charset="-128"/>
                <a:cs typeface="Times New Roman" panose="02020603050405020304" pitchFamily="18" charset="0"/>
              </a:rPr>
              <a:t>Are we that selfish that we think we must please ourselves to honor God?</a:t>
            </a:r>
            <a:endParaRPr lang="en-US" sz="2800" b="1" dirty="0"/>
          </a:p>
        </p:txBody>
      </p:sp>
      <p:sp>
        <p:nvSpPr>
          <p:cNvPr id="4" name="TextBox 3">
            <a:extLst>
              <a:ext uri="{FF2B5EF4-FFF2-40B4-BE49-F238E27FC236}">
                <a16:creationId xmlns:a16="http://schemas.microsoft.com/office/drawing/2014/main" id="{4026E949-B4F0-669D-9206-FE1A91552679}"/>
              </a:ext>
            </a:extLst>
          </p:cNvPr>
          <p:cNvSpPr txBox="1"/>
          <p:nvPr/>
        </p:nvSpPr>
        <p:spPr>
          <a:xfrm>
            <a:off x="98323" y="914400"/>
            <a:ext cx="12093677" cy="4401205"/>
          </a:xfrm>
          <a:prstGeom prst="rect">
            <a:avLst/>
          </a:prstGeom>
          <a:noFill/>
        </p:spPr>
        <p:txBody>
          <a:bodyPr wrap="square" rtlCol="0">
            <a:spAutoFit/>
          </a:bodyPr>
          <a:lstStyle/>
          <a:p>
            <a:r>
              <a:rPr lang="en-US" sz="2800" dirty="0">
                <a:effectLst/>
                <a:latin typeface="Cambria" panose="02040503050406030204" pitchFamily="18" charset="0"/>
                <a:ea typeface="MS Mincho" panose="02020609040205080304" pitchFamily="49" charset="-128"/>
                <a:cs typeface="Times New Roman" panose="02020603050405020304" pitchFamily="18" charset="0"/>
              </a:rPr>
              <a:t>Ever heard someone say, “I didn’t like the worship today”? That’s fine—but we weren’t worshipping you.</a:t>
            </a:r>
            <a:br>
              <a:rPr lang="en-US" sz="2800" dirty="0">
                <a:effectLst/>
                <a:latin typeface="Cambria" panose="02040503050406030204" pitchFamily="18" charset="0"/>
                <a:ea typeface="MS Mincho" panose="02020609040205080304" pitchFamily="49" charset="-128"/>
                <a:cs typeface="Times New Roman" panose="02020603050405020304" pitchFamily="18" charset="0"/>
              </a:rPr>
            </a:br>
            <a:br>
              <a:rPr lang="en-US" sz="2800" dirty="0">
                <a:effectLst/>
                <a:latin typeface="Cambria" panose="02040503050406030204" pitchFamily="18" charset="0"/>
                <a:ea typeface="MS Mincho" panose="02020609040205080304" pitchFamily="49" charset="-128"/>
                <a:cs typeface="Times New Roman" panose="02020603050405020304" pitchFamily="18" charset="0"/>
              </a:rPr>
            </a:br>
            <a:r>
              <a:rPr lang="en-US" sz="2800" dirty="0">
                <a:effectLst/>
                <a:latin typeface="Cambria" panose="02040503050406030204" pitchFamily="18" charset="0"/>
                <a:ea typeface="MS Mincho" panose="02020609040205080304" pitchFamily="49" charset="-128"/>
                <a:cs typeface="Times New Roman" panose="02020603050405020304" pitchFamily="18" charset="0"/>
              </a:rPr>
              <a:t>Leviticus 10:1–3 tells how Nadab and Abihu offered 'unauthorized fire' before the Lord—and were consumed by fire.</a:t>
            </a:r>
            <a:br>
              <a:rPr lang="en-US" sz="2800" dirty="0">
                <a:effectLst/>
                <a:latin typeface="Cambria" panose="02040503050406030204" pitchFamily="18" charset="0"/>
                <a:ea typeface="MS Mincho" panose="02020609040205080304" pitchFamily="49" charset="-128"/>
                <a:cs typeface="Times New Roman" panose="02020603050405020304" pitchFamily="18" charset="0"/>
              </a:rPr>
            </a:br>
            <a:r>
              <a:rPr lang="en-US" sz="2800" dirty="0">
                <a:effectLst/>
                <a:latin typeface="Cambria" panose="02040503050406030204" pitchFamily="18" charset="0"/>
                <a:ea typeface="MS Mincho" panose="02020609040205080304" pitchFamily="49" charset="-128"/>
                <a:cs typeface="Times New Roman" panose="02020603050405020304" pitchFamily="18" charset="0"/>
              </a:rPr>
              <a:t>God said, 'Among those who are near me I will be sanctified, and before all the people I will be glorified.'</a:t>
            </a:r>
            <a:br>
              <a:rPr lang="en-US" sz="2800" dirty="0">
                <a:effectLst/>
                <a:latin typeface="Cambria" panose="02040503050406030204" pitchFamily="18" charset="0"/>
                <a:ea typeface="MS Mincho" panose="02020609040205080304" pitchFamily="49" charset="-128"/>
                <a:cs typeface="Times New Roman" panose="02020603050405020304" pitchFamily="18" charset="0"/>
              </a:rPr>
            </a:br>
            <a:br>
              <a:rPr lang="en-US" sz="2800" dirty="0">
                <a:effectLst/>
                <a:latin typeface="Cambria" panose="02040503050406030204" pitchFamily="18" charset="0"/>
                <a:ea typeface="MS Mincho" panose="02020609040205080304" pitchFamily="49" charset="-128"/>
                <a:cs typeface="Times New Roman" panose="02020603050405020304" pitchFamily="18" charset="0"/>
              </a:rPr>
            </a:br>
            <a:r>
              <a:rPr lang="en-US" sz="2800" dirty="0">
                <a:effectLst/>
                <a:latin typeface="Cambria" panose="02040503050406030204" pitchFamily="18" charset="0"/>
                <a:ea typeface="MS Mincho" panose="02020609040205080304" pitchFamily="49" charset="-128"/>
                <a:cs typeface="Times New Roman" panose="02020603050405020304" pitchFamily="18" charset="0"/>
              </a:rPr>
              <a:t>Worship is about God, not music style or emotion. John 4:24 says, “God is spirit, and those who worship him must worship in spirit and truth.”</a:t>
            </a:r>
            <a:endParaRPr lang="en-US" sz="2800" dirty="0">
              <a:latin typeface="Cambria" panose="02040503050406030204" pitchFamily="18"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4461511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B15FAE-F82E-364B-5787-E35FBD9CC6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4A51A40-EC41-2AC8-EC77-968BF917732F}"/>
              </a:ext>
            </a:extLst>
          </p:cNvPr>
          <p:cNvSpPr>
            <a:spLocks noGrp="1"/>
          </p:cNvSpPr>
          <p:nvPr>
            <p:ph type="ctrTitle"/>
          </p:nvPr>
        </p:nvSpPr>
        <p:spPr>
          <a:xfrm>
            <a:off x="98323" y="67438"/>
            <a:ext cx="11670890" cy="640607"/>
          </a:xfrm>
        </p:spPr>
        <p:txBody>
          <a:bodyPr>
            <a:noAutofit/>
          </a:bodyPr>
          <a:lstStyle/>
          <a:p>
            <a:r>
              <a:rPr lang="en-US" sz="2400" b="1" dirty="0">
                <a:effectLst/>
                <a:latin typeface="Cambria" panose="02040503050406030204" pitchFamily="18" charset="0"/>
                <a:ea typeface="MS Mincho" panose="02020609040205080304" pitchFamily="49" charset="-128"/>
                <a:cs typeface="Times New Roman" panose="02020603050405020304" pitchFamily="18" charset="0"/>
              </a:rPr>
              <a:t>Evolution’s Lie — You Came From Nothing, You Go Nowhere, You Live for Yourself</a:t>
            </a:r>
            <a:endParaRPr lang="en-US" sz="6600" b="1" dirty="0"/>
          </a:p>
        </p:txBody>
      </p:sp>
      <p:sp>
        <p:nvSpPr>
          <p:cNvPr id="4" name="TextBox 3">
            <a:extLst>
              <a:ext uri="{FF2B5EF4-FFF2-40B4-BE49-F238E27FC236}">
                <a16:creationId xmlns:a16="http://schemas.microsoft.com/office/drawing/2014/main" id="{DB9150E5-22C4-BD96-1360-61EEDCF9C295}"/>
              </a:ext>
            </a:extLst>
          </p:cNvPr>
          <p:cNvSpPr txBox="1"/>
          <p:nvPr/>
        </p:nvSpPr>
        <p:spPr>
          <a:xfrm>
            <a:off x="-9832" y="1024290"/>
            <a:ext cx="12093677" cy="5654690"/>
          </a:xfrm>
          <a:prstGeom prst="rect">
            <a:avLst/>
          </a:prstGeom>
          <a:noFill/>
        </p:spPr>
        <p:txBody>
          <a:bodyPr wrap="square" rtlCol="0">
            <a:spAutoFit/>
          </a:bodyPr>
          <a:lstStyle/>
          <a:p>
            <a:pPr marL="0" marR="0">
              <a:lnSpc>
                <a:spcPct val="115000"/>
              </a:lnSpc>
              <a:spcAft>
                <a:spcPts val="1200"/>
              </a:spcAft>
            </a:pPr>
            <a:r>
              <a:rPr lang="en-US" sz="2800" dirty="0">
                <a:effectLst/>
                <a:latin typeface="Cambria" panose="02040503050406030204" pitchFamily="18" charset="0"/>
                <a:ea typeface="MS Mincho" panose="02020609040205080304" pitchFamily="49" charset="-128"/>
                <a:cs typeface="Times New Roman" panose="02020603050405020304" pitchFamily="18" charset="0"/>
              </a:rPr>
              <a:t>Evolution tells you you're a cosmic accident. No purpose, no meaning, no accountability. </a:t>
            </a:r>
          </a:p>
          <a:p>
            <a:pPr marL="0" marR="0">
              <a:lnSpc>
                <a:spcPct val="115000"/>
              </a:lnSpc>
              <a:spcAft>
                <a:spcPts val="1200"/>
              </a:spcAft>
            </a:pPr>
            <a:r>
              <a:rPr lang="en-US" sz="2800" dirty="0">
                <a:effectLst/>
                <a:latin typeface="Cambria" panose="02040503050406030204" pitchFamily="18" charset="0"/>
                <a:ea typeface="MS Mincho" panose="02020609040205080304" pitchFamily="49" charset="-128"/>
                <a:cs typeface="Times New Roman" panose="02020603050405020304" pitchFamily="18" charset="0"/>
              </a:rPr>
              <a:t>Psalm 139:13–16 says:</a:t>
            </a:r>
            <a:br>
              <a:rPr lang="en-US" sz="2800" dirty="0">
                <a:effectLst/>
                <a:latin typeface="Cambria" panose="02040503050406030204" pitchFamily="18" charset="0"/>
                <a:ea typeface="MS Mincho" panose="02020609040205080304" pitchFamily="49" charset="-128"/>
                <a:cs typeface="Times New Roman" panose="02020603050405020304" pitchFamily="18" charset="0"/>
              </a:rPr>
            </a:br>
            <a:r>
              <a:rPr lang="en-US" sz="2800" dirty="0">
                <a:effectLst/>
                <a:latin typeface="Cambria" panose="02040503050406030204" pitchFamily="18" charset="0"/>
                <a:ea typeface="MS Mincho" panose="02020609040205080304" pitchFamily="49" charset="-128"/>
                <a:cs typeface="Times New Roman" panose="02020603050405020304" pitchFamily="18" charset="0"/>
              </a:rPr>
              <a:t>“For you formed my inward parts; you knitted me together in my mother’s womb. I praise you, for I am fearfully and wonderfully made. Wonderful are your works; my soul knows it very well... in your book were written, every one of them, the days that were formed for me.”</a:t>
            </a:r>
            <a:br>
              <a:rPr lang="en-US" sz="2800" dirty="0">
                <a:effectLst/>
                <a:latin typeface="Cambria" panose="02040503050406030204" pitchFamily="18" charset="0"/>
                <a:ea typeface="MS Mincho" panose="02020609040205080304" pitchFamily="49" charset="-128"/>
                <a:cs typeface="Times New Roman" panose="02020603050405020304" pitchFamily="18" charset="0"/>
              </a:rPr>
            </a:br>
            <a:r>
              <a:rPr lang="en-US" sz="2800" dirty="0">
                <a:effectLst/>
                <a:latin typeface="Cambria" panose="02040503050406030204" pitchFamily="18" charset="0"/>
                <a:ea typeface="MS Mincho" panose="02020609040205080304" pitchFamily="49" charset="-128"/>
                <a:cs typeface="Times New Roman" panose="02020603050405020304" pitchFamily="18" charset="0"/>
              </a:rPr>
              <a:t>Romans 1:20–25 says people have exchanged the truth about God for a lie:</a:t>
            </a:r>
            <a:br>
              <a:rPr lang="en-US" sz="2800" dirty="0">
                <a:effectLst/>
                <a:latin typeface="Cambria" panose="02040503050406030204" pitchFamily="18" charset="0"/>
                <a:ea typeface="MS Mincho" panose="02020609040205080304" pitchFamily="49" charset="-128"/>
                <a:cs typeface="Times New Roman" panose="02020603050405020304" pitchFamily="18" charset="0"/>
              </a:rPr>
            </a:br>
            <a:r>
              <a:rPr lang="en-US" sz="2800" dirty="0">
                <a:effectLst/>
                <a:latin typeface="Cambria" panose="02040503050406030204" pitchFamily="18" charset="0"/>
                <a:ea typeface="MS Mincho" panose="02020609040205080304" pitchFamily="49" charset="-128"/>
                <a:cs typeface="Times New Roman" panose="02020603050405020304" pitchFamily="18" charset="0"/>
              </a:rPr>
              <a:t>“Claiming to be wise, they became fools... </a:t>
            </a:r>
            <a:r>
              <a:rPr lang="en-US" sz="2800" b="1" dirty="0">
                <a:effectLst/>
                <a:latin typeface="Cambria" panose="02040503050406030204" pitchFamily="18" charset="0"/>
                <a:ea typeface="MS Mincho" panose="02020609040205080304" pitchFamily="49" charset="-128"/>
                <a:cs typeface="Times New Roman" panose="02020603050405020304" pitchFamily="18" charset="0"/>
              </a:rPr>
              <a:t>they exchanged the truth about God</a:t>
            </a:r>
            <a:r>
              <a:rPr lang="en-US" sz="2800" dirty="0">
                <a:effectLst/>
                <a:latin typeface="Cambria" panose="02040503050406030204" pitchFamily="18" charset="0"/>
                <a:ea typeface="MS Mincho" panose="02020609040205080304" pitchFamily="49" charset="-128"/>
                <a:cs typeface="Times New Roman" panose="02020603050405020304" pitchFamily="18" charset="0"/>
              </a:rPr>
              <a:t> for a lie and worshiped and served </a:t>
            </a:r>
            <a:r>
              <a:rPr lang="en-US" sz="2800" b="1" dirty="0">
                <a:effectLst/>
                <a:latin typeface="Cambria" panose="02040503050406030204" pitchFamily="18" charset="0"/>
                <a:ea typeface="MS Mincho" panose="02020609040205080304" pitchFamily="49" charset="-128"/>
                <a:cs typeface="Times New Roman" panose="02020603050405020304" pitchFamily="18" charset="0"/>
              </a:rPr>
              <a:t>the creature</a:t>
            </a:r>
            <a:r>
              <a:rPr lang="en-US" sz="2800" dirty="0">
                <a:effectLst/>
                <a:latin typeface="Cambria" panose="02040503050406030204" pitchFamily="18" charset="0"/>
                <a:ea typeface="MS Mincho" panose="02020609040205080304" pitchFamily="49" charset="-128"/>
                <a:cs typeface="Times New Roman" panose="02020603050405020304" pitchFamily="18" charset="0"/>
              </a:rPr>
              <a:t> (or creation) </a:t>
            </a:r>
            <a:r>
              <a:rPr lang="en-US" sz="2800" b="1" dirty="0">
                <a:effectLst/>
                <a:latin typeface="Cambria" panose="02040503050406030204" pitchFamily="18" charset="0"/>
                <a:ea typeface="MS Mincho" panose="02020609040205080304" pitchFamily="49" charset="-128"/>
                <a:cs typeface="Times New Roman" panose="02020603050405020304" pitchFamily="18" charset="0"/>
              </a:rPr>
              <a:t>rather</a:t>
            </a:r>
            <a:r>
              <a:rPr lang="en-US" sz="2800" dirty="0">
                <a:effectLst/>
                <a:latin typeface="Cambria" panose="02040503050406030204" pitchFamily="18" charset="0"/>
                <a:ea typeface="MS Mincho" panose="02020609040205080304" pitchFamily="49" charset="-128"/>
                <a:cs typeface="Times New Roman" panose="02020603050405020304" pitchFamily="18" charset="0"/>
              </a:rPr>
              <a:t> than the Creator.”</a:t>
            </a:r>
          </a:p>
        </p:txBody>
      </p:sp>
    </p:spTree>
    <p:extLst>
      <p:ext uri="{BB962C8B-B14F-4D97-AF65-F5344CB8AC3E}">
        <p14:creationId xmlns:p14="http://schemas.microsoft.com/office/powerpoint/2010/main" val="21535245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CD9CA8-EDE1-3D1F-6631-D7064D0BE1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72F38E-BF79-8074-C0C7-4E7C99E689FA}"/>
              </a:ext>
            </a:extLst>
          </p:cNvPr>
          <p:cNvSpPr>
            <a:spLocks noGrp="1"/>
          </p:cNvSpPr>
          <p:nvPr>
            <p:ph type="ctrTitle"/>
          </p:nvPr>
        </p:nvSpPr>
        <p:spPr>
          <a:xfrm>
            <a:off x="98323" y="67438"/>
            <a:ext cx="11670890" cy="640607"/>
          </a:xfrm>
        </p:spPr>
        <p:txBody>
          <a:bodyPr>
            <a:noAutofit/>
          </a:bodyPr>
          <a:lstStyle/>
          <a:p>
            <a:r>
              <a:rPr lang="en-US" sz="3200" b="1" dirty="0">
                <a:effectLst/>
                <a:latin typeface="Cambria" panose="02040503050406030204" pitchFamily="18" charset="0"/>
                <a:ea typeface="MS Mincho" panose="02020609040205080304" pitchFamily="49" charset="-128"/>
                <a:cs typeface="Times New Roman" panose="02020603050405020304" pitchFamily="18" charset="0"/>
              </a:rPr>
              <a:t>Conclusion:</a:t>
            </a:r>
            <a:endParaRPr lang="en-US" sz="8000" b="1" dirty="0"/>
          </a:p>
        </p:txBody>
      </p:sp>
      <p:sp>
        <p:nvSpPr>
          <p:cNvPr id="4" name="TextBox 3">
            <a:extLst>
              <a:ext uri="{FF2B5EF4-FFF2-40B4-BE49-F238E27FC236}">
                <a16:creationId xmlns:a16="http://schemas.microsoft.com/office/drawing/2014/main" id="{DAE46668-9FA5-96C1-8DA9-A1DAA4591224}"/>
              </a:ext>
            </a:extLst>
          </p:cNvPr>
          <p:cNvSpPr txBox="1"/>
          <p:nvPr/>
        </p:nvSpPr>
        <p:spPr>
          <a:xfrm>
            <a:off x="-9832" y="1024290"/>
            <a:ext cx="12093677" cy="5125314"/>
          </a:xfrm>
          <a:prstGeom prst="rect">
            <a:avLst/>
          </a:prstGeom>
          <a:noFill/>
        </p:spPr>
        <p:txBody>
          <a:bodyPr wrap="square" rtlCol="0">
            <a:spAutoFit/>
          </a:bodyPr>
          <a:lstStyle/>
          <a:p>
            <a:pPr marL="0" marR="0">
              <a:lnSpc>
                <a:spcPct val="115000"/>
              </a:lnSpc>
              <a:spcAft>
                <a:spcPts val="1200"/>
              </a:spcAft>
            </a:pPr>
            <a:r>
              <a:rPr lang="en-US" sz="2800" dirty="0">
                <a:effectLst/>
                <a:latin typeface="Cambria" panose="02040503050406030204" pitchFamily="18" charset="0"/>
                <a:ea typeface="MS Mincho" panose="02020609040205080304" pitchFamily="49" charset="-128"/>
                <a:cs typeface="Times New Roman" panose="02020603050405020304" pitchFamily="18" charset="0"/>
              </a:rPr>
              <a:t>Let’s go back to where we started. Jesus said, 'I never knew you.' That’s the most terrifying sentence in Scripture.</a:t>
            </a:r>
          </a:p>
          <a:p>
            <a:pPr marL="0" marR="0">
              <a:lnSpc>
                <a:spcPct val="115000"/>
              </a:lnSpc>
              <a:spcAft>
                <a:spcPts val="1200"/>
              </a:spcAft>
            </a:pPr>
            <a:r>
              <a:rPr lang="en-US" sz="2800" dirty="0">
                <a:effectLst/>
                <a:latin typeface="Cambria" panose="02040503050406030204" pitchFamily="18" charset="0"/>
                <a:ea typeface="MS Mincho" panose="02020609040205080304" pitchFamily="49" charset="-128"/>
                <a:cs typeface="Times New Roman" panose="02020603050405020304" pitchFamily="18" charset="0"/>
              </a:rPr>
              <a:t>You can go to church. You can sing the songs. You can know your Bible. But if you don’t know Him—and if He doesn’t know you—you’re lost.</a:t>
            </a:r>
          </a:p>
          <a:p>
            <a:pPr marL="0" marR="0">
              <a:lnSpc>
                <a:spcPct val="115000"/>
              </a:lnSpc>
              <a:spcAft>
                <a:spcPts val="1200"/>
              </a:spcAft>
            </a:pPr>
            <a:r>
              <a:rPr lang="en-US" sz="2800" dirty="0">
                <a:effectLst/>
                <a:latin typeface="Cambria" panose="02040503050406030204" pitchFamily="18" charset="0"/>
                <a:ea typeface="MS Mincho" panose="02020609040205080304" pitchFamily="49" charset="-128"/>
                <a:cs typeface="Times New Roman" panose="02020603050405020304" pitchFamily="18" charset="0"/>
              </a:rPr>
              <a:t>Today, the invitation is open. </a:t>
            </a:r>
            <a:r>
              <a:rPr lang="en-US" sz="2800" b="1" u="sng" dirty="0">
                <a:effectLst/>
                <a:latin typeface="Cambria" panose="02040503050406030204" pitchFamily="18" charset="0"/>
                <a:ea typeface="MS Mincho" panose="02020609040205080304" pitchFamily="49" charset="-128"/>
                <a:cs typeface="Times New Roman" panose="02020603050405020304" pitchFamily="18" charset="0"/>
              </a:rPr>
              <a:t>Know Him. Fear Him. Worship Him</a:t>
            </a:r>
            <a:r>
              <a:rPr lang="en-US" sz="2800" dirty="0">
                <a:effectLst/>
                <a:latin typeface="Cambria" panose="02040503050406030204" pitchFamily="18" charset="0"/>
                <a:ea typeface="MS Mincho" panose="02020609040205080304" pitchFamily="49" charset="-128"/>
                <a:cs typeface="Times New Roman" panose="02020603050405020304" pitchFamily="18" charset="0"/>
              </a:rPr>
              <a:t> the way He demands, not the way you prefer.</a:t>
            </a:r>
          </a:p>
          <a:p>
            <a:pPr marL="0" marR="0">
              <a:lnSpc>
                <a:spcPct val="115000"/>
              </a:lnSpc>
              <a:spcAft>
                <a:spcPts val="1200"/>
              </a:spcAft>
            </a:pPr>
            <a:endParaRPr lang="en-US" sz="2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lnSpc>
                <a:spcPct val="115000"/>
              </a:lnSpc>
              <a:spcAft>
                <a:spcPts val="1200"/>
              </a:spcAft>
            </a:pPr>
            <a:r>
              <a:rPr lang="en-US" sz="2800" dirty="0">
                <a:effectLst/>
                <a:latin typeface="Cambria" panose="02040503050406030204" pitchFamily="18" charset="0"/>
                <a:ea typeface="MS Mincho" panose="02020609040205080304" pitchFamily="49" charset="-128"/>
                <a:cs typeface="Times New Roman" panose="02020603050405020304" pitchFamily="18" charset="0"/>
              </a:rPr>
              <a:t>Don’t be one of the many on the wide road who say, 'Lord, Lord'—but be one of the few who truly follow Him.</a:t>
            </a:r>
          </a:p>
        </p:txBody>
      </p:sp>
    </p:spTree>
    <p:extLst>
      <p:ext uri="{BB962C8B-B14F-4D97-AF65-F5344CB8AC3E}">
        <p14:creationId xmlns:p14="http://schemas.microsoft.com/office/powerpoint/2010/main" val="14624008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8189CECA-501A-103C-CF34-388C06FCA3D9}"/>
            </a:ext>
          </a:extLst>
        </p:cNvPr>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1FA45F1F-AA38-47A3-A9AC-2F34F4B0A3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2E3F409-00FE-9549-BF8D-C8570EC47780}"/>
              </a:ext>
            </a:extLst>
          </p:cNvPr>
          <p:cNvSpPr>
            <a:spLocks noGrp="1"/>
          </p:cNvSpPr>
          <p:nvPr>
            <p:ph type="ctrTitle"/>
          </p:nvPr>
        </p:nvSpPr>
        <p:spPr>
          <a:xfrm>
            <a:off x="78658" y="5214746"/>
            <a:ext cx="10822928" cy="1636443"/>
          </a:xfrm>
        </p:spPr>
        <p:txBody>
          <a:bodyPr anchor="b">
            <a:noAutofit/>
          </a:bodyPr>
          <a:lstStyle/>
          <a:p>
            <a:r>
              <a:rPr lang="en-US" sz="2600" b="1" dirty="0">
                <a:effectLst/>
                <a:latin typeface="Cambria" panose="02040503050406030204" pitchFamily="18" charset="0"/>
                <a:ea typeface="MS Mincho" panose="02020609040205080304" pitchFamily="49" charset="-128"/>
                <a:cs typeface="Times New Roman" panose="02020603050405020304" pitchFamily="18" charset="0"/>
              </a:rPr>
              <a:t>2 Verses both about knocking….</a:t>
            </a:r>
            <a:br>
              <a:rPr lang="en-US" sz="2600" b="1" dirty="0">
                <a:effectLst/>
                <a:latin typeface="Cambria" panose="02040503050406030204" pitchFamily="18" charset="0"/>
                <a:ea typeface="MS Mincho" panose="02020609040205080304" pitchFamily="49" charset="-128"/>
                <a:cs typeface="Times New Roman" panose="02020603050405020304" pitchFamily="18" charset="0"/>
              </a:rPr>
            </a:br>
            <a:r>
              <a:rPr lang="en-US" sz="2600" b="1" dirty="0">
                <a:effectLst/>
                <a:latin typeface="Cambria" panose="02040503050406030204" pitchFamily="18" charset="0"/>
                <a:ea typeface="MS Mincho" panose="02020609040205080304" pitchFamily="49" charset="-128"/>
                <a:cs typeface="Times New Roman" panose="02020603050405020304" pitchFamily="18" charset="0"/>
              </a:rPr>
              <a:t>Do you hear Jesus knocking on your heart?  Revelation 3:20</a:t>
            </a:r>
            <a:br>
              <a:rPr lang="en-US" sz="2600" b="1" dirty="0">
                <a:effectLst/>
                <a:latin typeface="Cambria" panose="02040503050406030204" pitchFamily="18" charset="0"/>
                <a:ea typeface="MS Mincho" panose="02020609040205080304" pitchFamily="49" charset="-128"/>
                <a:cs typeface="Times New Roman" panose="02020603050405020304" pitchFamily="18" charset="0"/>
              </a:rPr>
            </a:br>
            <a:r>
              <a:rPr lang="en-US" sz="2600" b="1" dirty="0">
                <a:effectLst/>
                <a:latin typeface="Cambria" panose="02040503050406030204" pitchFamily="18" charset="0"/>
                <a:ea typeface="MS Mincho" panose="02020609040205080304" pitchFamily="49" charset="-128"/>
                <a:cs typeface="Times New Roman" panose="02020603050405020304" pitchFamily="18" charset="0"/>
              </a:rPr>
              <a:t>Have you sought after the Lord and knocked on his door to get to know him? Matthew 7:7-8</a:t>
            </a:r>
            <a:br>
              <a:rPr lang="en-US" sz="2600" b="1" dirty="0">
                <a:effectLst/>
                <a:latin typeface="Cambria" panose="02040503050406030204" pitchFamily="18" charset="0"/>
                <a:ea typeface="MS Mincho" panose="02020609040205080304" pitchFamily="49" charset="-128"/>
                <a:cs typeface="Times New Roman" panose="02020603050405020304" pitchFamily="18" charset="0"/>
              </a:rPr>
            </a:br>
            <a:r>
              <a:rPr lang="en-US" sz="2600" b="1" dirty="0">
                <a:latin typeface="Cambria" panose="02040503050406030204" pitchFamily="18" charset="0"/>
                <a:ea typeface="MS Mincho" panose="02020609040205080304" pitchFamily="49" charset="-128"/>
                <a:cs typeface="Times New Roman" panose="02020603050405020304" pitchFamily="18" charset="0"/>
              </a:rPr>
              <a:t>Unlike with Taylor Swift, Jesus is inviting you to come into his house, to get to know him, and to dine with him and to live with him forever.  </a:t>
            </a:r>
            <a:endParaRPr lang="en-US" sz="2600" b="1" dirty="0"/>
          </a:p>
        </p:txBody>
      </p:sp>
      <p:pic>
        <p:nvPicPr>
          <p:cNvPr id="5" name="Picture 4">
            <a:extLst>
              <a:ext uri="{FF2B5EF4-FFF2-40B4-BE49-F238E27FC236}">
                <a16:creationId xmlns:a16="http://schemas.microsoft.com/office/drawing/2014/main" id="{60DAE479-643E-DC5D-0002-82C376B54A85}"/>
              </a:ext>
            </a:extLst>
          </p:cNvPr>
          <p:cNvPicPr>
            <a:picLocks noChangeAspect="1"/>
          </p:cNvPicPr>
          <p:nvPr/>
        </p:nvPicPr>
        <p:blipFill>
          <a:blip r:embed="rId2"/>
          <a:srcRect t="15227" b="14338"/>
          <a:stretch>
            <a:fillRect/>
          </a:stretch>
        </p:blipFill>
        <p:spPr>
          <a:xfrm>
            <a:off x="0" y="6811"/>
            <a:ext cx="6102768" cy="4298485"/>
          </a:xfrm>
          <a:prstGeom prst="rect">
            <a:avLst/>
          </a:prstGeom>
        </p:spPr>
      </p:pic>
      <p:pic>
        <p:nvPicPr>
          <p:cNvPr id="3" name="Picture 2">
            <a:extLst>
              <a:ext uri="{FF2B5EF4-FFF2-40B4-BE49-F238E27FC236}">
                <a16:creationId xmlns:a16="http://schemas.microsoft.com/office/drawing/2014/main" id="{DF052D38-497A-2FDC-4D59-5256C167E6D6}"/>
              </a:ext>
            </a:extLst>
          </p:cNvPr>
          <p:cNvPicPr>
            <a:picLocks noChangeAspect="1"/>
          </p:cNvPicPr>
          <p:nvPr/>
        </p:nvPicPr>
        <p:blipFill>
          <a:blip r:embed="rId3"/>
          <a:srcRect r="20495"/>
          <a:stretch>
            <a:fillRect/>
          </a:stretch>
        </p:blipFill>
        <p:spPr>
          <a:xfrm>
            <a:off x="6082462" y="99367"/>
            <a:ext cx="6102768" cy="4212740"/>
          </a:xfrm>
          <a:prstGeom prst="rect">
            <a:avLst/>
          </a:prstGeom>
        </p:spPr>
      </p:pic>
      <p:cxnSp>
        <p:nvCxnSpPr>
          <p:cNvPr id="19" name="Straight Connector 18">
            <a:extLst>
              <a:ext uri="{FF2B5EF4-FFF2-40B4-BE49-F238E27FC236}">
                <a16:creationId xmlns:a16="http://schemas.microsoft.com/office/drawing/2014/main" id="{351D3B3A-6234-4D78-A010-C0ADEF12B33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4305300"/>
            <a:ext cx="121919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22574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ArchwayVTI">
  <a:themeElements>
    <a:clrScheme name="AnalogousFromLightSeedLeftStep">
      <a:dk1>
        <a:srgbClr val="000000"/>
      </a:dk1>
      <a:lt1>
        <a:srgbClr val="FFFFFF"/>
      </a:lt1>
      <a:dk2>
        <a:srgbClr val="213B32"/>
      </a:dk2>
      <a:lt2>
        <a:srgbClr val="E8E5E2"/>
      </a:lt2>
      <a:accent1>
        <a:srgbClr val="81A6C7"/>
      </a:accent1>
      <a:accent2>
        <a:srgbClr val="6CAEB2"/>
      </a:accent2>
      <a:accent3>
        <a:srgbClr val="78AD9A"/>
      </a:accent3>
      <a:accent4>
        <a:srgbClr val="6BB07B"/>
      </a:accent4>
      <a:accent5>
        <a:srgbClr val="83AD79"/>
      </a:accent5>
      <a:accent6>
        <a:srgbClr val="91AA68"/>
      </a:accent6>
      <a:hlink>
        <a:srgbClr val="9F7C5D"/>
      </a:hlink>
      <a:folHlink>
        <a:srgbClr val="7F7F7F"/>
      </a:folHlink>
    </a:clrScheme>
    <a:fontScheme name="Archway">
      <a:majorFont>
        <a:latin typeface="Felix Titling"/>
        <a:ea typeface=""/>
        <a:cs typeface=""/>
      </a:majorFont>
      <a:minorFont>
        <a:latin typeface="Goudy Old Styl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rchwayVTI" id="{309F1D27-9968-4F93-BA7C-3666A757FD2E}" vid="{76D8E8FD-8787-4E56-A14A-C28BF58ABEEE}"/>
    </a:ext>
  </a:extLst>
</a:theme>
</file>

<file path=docProps/app.xml><?xml version="1.0" encoding="utf-8"?>
<Properties xmlns="http://schemas.openxmlformats.org/officeDocument/2006/extended-properties" xmlns:vt="http://schemas.openxmlformats.org/officeDocument/2006/docPropsVTypes">
  <TotalTime>53</TotalTime>
  <Words>1462</Words>
  <Application>Microsoft Office PowerPoint</Application>
  <PresentationFormat>Widescreen</PresentationFormat>
  <Paragraphs>46</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Cambria</vt:lpstr>
      <vt:lpstr>Felix Titling</vt:lpstr>
      <vt:lpstr>Goudy Old Style</vt:lpstr>
      <vt:lpstr>ArchwayVTI</vt:lpstr>
      <vt:lpstr>PowerPoint Presentation</vt:lpstr>
      <vt:lpstr>The God we don’t know…</vt:lpstr>
      <vt:lpstr>Do you actually know God—or do you just know about Him?</vt:lpstr>
      <vt:lpstr>God is Not Your Buddy, Life Coach, or Therapist</vt:lpstr>
      <vt:lpstr>He is your King</vt:lpstr>
      <vt:lpstr>We’ve Lost the Fear of God</vt:lpstr>
      <vt:lpstr>Everyone Thinks They’re a Good Person—They Aren’t</vt:lpstr>
      <vt:lpstr>Church isn’t about you, Worship isn’t about you</vt:lpstr>
      <vt:lpstr>Evolution’s Lie — You Came From Nothing, You Go Nowhere, You Live for Yourself</vt:lpstr>
      <vt:lpstr>Conclusion:</vt:lpstr>
      <vt:lpstr>2 Verses both about knocking…. Do you hear Jesus knocking on your heart?  Revelation 3:20 Have you sought after the Lord and knocked on his door to get to know him? Matthew 7:7-8 Unlike with Taylor Swift, Jesus is inviting you to come into his house, to get to know him, and to dine with him and to live with him forever.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Simmons, Thomas - Washington, DC</dc:creator>
  <cp:lastModifiedBy>Simmons, Thomas - Washington, DC</cp:lastModifiedBy>
  <cp:revision>1</cp:revision>
  <dcterms:created xsi:type="dcterms:W3CDTF">2025-06-21T19:31:23Z</dcterms:created>
  <dcterms:modified xsi:type="dcterms:W3CDTF">2025-06-21T20:25:22Z</dcterms:modified>
</cp:coreProperties>
</file>